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officeDocument/2006/relationships/officeDocument" Target="ppt/presentation.xml"/><Relationship Id="rId1" Type="http://schemas.microsoft.com/office/2011/relationships/webextensiontaskpanes" Target="ppt/webextensions/taskpanes.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1"/>
  </p:notesMasterIdLst>
  <p:handoutMasterIdLst>
    <p:handoutMasterId r:id="rId12"/>
  </p:handout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rtl="0">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ítejte" id="{E75E278A-FF0E-49A4-B170-79828D63BBAD}">
          <p14:sldIdLst>
            <p14:sldId id="256"/>
            <p14:sldId id="257"/>
            <p14:sldId id="258"/>
            <p14:sldId id="259"/>
            <p14:sldId id="260"/>
            <p14:sldId id="261"/>
            <p14:sldId id="262"/>
            <p14:sldId id="263"/>
            <p14:sldId id="264"/>
          </p14:sldIdLst>
        </p14:section>
        <p14:section name="Návrh, Morfing, poznámky, spolupráce, Řekněte mi" id="{B9B51309-D148-4332-87C2-07BE32FBCA3B}">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Autor" initials="A" lastIdx="0" clrIdx="2"/>
  <p:cmAuthor id="4" name="Jan.Tomsa" initials="J" lastIdx="1" clrIdx="3">
    <p:extLst>
      <p:ext uri="{19B8F6BF-5375-455C-9EA6-DF929625EA0E}">
        <p15:presenceInfo xmlns:p15="http://schemas.microsoft.com/office/powerpoint/2012/main" userId="Jan.Toms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462F"/>
    <a:srgbClr val="D24726"/>
    <a:srgbClr val="404040"/>
    <a:srgbClr val="FF9B45"/>
    <a:srgbClr val="F8CFB6"/>
    <a:srgbClr val="F8CAB6"/>
    <a:srgbClr val="923922"/>
    <a:srgbClr val="F5F5F5"/>
    <a:srgbClr val="F2F2F2"/>
    <a:srgbClr val="D2B4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241" autoAdjust="0"/>
  </p:normalViewPr>
  <p:slideViewPr>
    <p:cSldViewPr snapToGrid="0">
      <p:cViewPr varScale="1">
        <p:scale>
          <a:sx n="114" d="100"/>
          <a:sy n="114" d="100"/>
        </p:scale>
        <p:origin x="414" y="11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5" d="100"/>
          <a:sy n="85" d="100"/>
        </p:scale>
        <p:origin x="3090"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4" dt="2023-01-11T08:49:23.113" idx="1">
    <p:pos x="10" y="10"/>
    <p:text>popis stávající situace</p:text>
    <p:extLst>
      <p:ext uri="{C676402C-5697-4E1C-873F-D02D1690AC5C}">
        <p15:threadingInfo xmlns:p15="http://schemas.microsoft.com/office/powerpoint/2012/main" timeZoneBias="-6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cs-CZ"/>
          </a:p>
        </p:txBody>
      </p:sp>
      <p:sp>
        <p:nvSpPr>
          <p:cNvPr id="3" name="Zástupný symbol pro datum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153B0E72-D486-40C6-BAE8-0A239C0B80CE}" type="datetime1">
              <a:rPr lang="cs-CZ" smtClean="0"/>
              <a:t>11.01.2023</a:t>
            </a:fld>
            <a:endParaRPr lang="cs-CZ" dirty="0"/>
          </a:p>
        </p:txBody>
      </p:sp>
      <p:sp>
        <p:nvSpPr>
          <p:cNvPr id="4" name="Zástupný symbol pro zápatí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cs-CZ"/>
          </a:p>
        </p:txBody>
      </p:sp>
      <p:sp>
        <p:nvSpPr>
          <p:cNvPr id="5" name="Zástupný symbol pro číslo snímk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C679768-A2FC-4D08-91F6-8DCE6C566B36}" type="slidenum">
              <a:rPr lang="cs-CZ" smtClean="0"/>
              <a:t>‹#›</a:t>
            </a:fld>
            <a:endParaRPr lang="cs-CZ"/>
          </a:p>
        </p:txBody>
      </p:sp>
    </p:spTree>
    <p:extLst>
      <p:ext uri="{BB962C8B-B14F-4D97-AF65-F5344CB8AC3E}">
        <p14:creationId xmlns:p14="http://schemas.microsoft.com/office/powerpoint/2010/main" val="18302551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cs-CZ" noProof="0"/>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22CDC86-3E50-40F9-9C5D-EBF7F8AAFF3B}" type="datetime1">
              <a:rPr lang="cs-CZ" smtClean="0"/>
              <a:pPr/>
              <a:t>11.01.2023</a:t>
            </a:fld>
            <a:endParaRPr lang="cs-CZ" dirty="0"/>
          </a:p>
        </p:txBody>
      </p:sp>
      <p:sp>
        <p:nvSpPr>
          <p:cNvPr id="4" name="Zástupný symbol obrázku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cs-CZ" noProof="0"/>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cs-CZ" noProof="0"/>
              <a:t>Kliknutím můžete upravit styl předlohy textů.</a:t>
            </a:r>
          </a:p>
          <a:p>
            <a:pPr lvl="1" rtl="0"/>
            <a:r>
              <a:rPr lang="cs-CZ" noProof="0"/>
              <a:t>Druhá úroveň</a:t>
            </a:r>
          </a:p>
          <a:p>
            <a:pPr lvl="2" rtl="0"/>
            <a:r>
              <a:rPr lang="cs-CZ" noProof="0"/>
              <a:t>Třetí úroveň</a:t>
            </a:r>
          </a:p>
          <a:p>
            <a:pPr lvl="3" rtl="0"/>
            <a:r>
              <a:rPr lang="cs-CZ" noProof="0"/>
              <a:t>Čtvrtá úroveň</a:t>
            </a:r>
          </a:p>
          <a:p>
            <a:pPr lvl="4" rtl="0"/>
            <a:r>
              <a:rPr lang="cs-CZ" noProof="0"/>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cs-CZ" noProof="0"/>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DF61EA0F-A667-4B49-8422-0062BC55E249}" type="slidenum">
              <a:rPr lang="cs-CZ" noProof="0" smtClean="0"/>
              <a:t>‹#›</a:t>
            </a:fld>
            <a:endParaRPr lang="cs-CZ" noProof="0"/>
          </a:p>
        </p:txBody>
      </p:sp>
    </p:spTree>
    <p:extLst>
      <p:ext uri="{BB962C8B-B14F-4D97-AF65-F5344CB8AC3E}">
        <p14:creationId xmlns:p14="http://schemas.microsoft.com/office/powerpoint/2010/main" val="33819102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ázku snímku 1"/>
          <p:cNvSpPr>
            <a:spLocks noGrp="1" noRot="1" noChangeAspect="1"/>
          </p:cNvSpPr>
          <p:nvPr>
            <p:ph type="sldImg"/>
          </p:nvPr>
        </p:nvSpPr>
        <p:spPr>
          <a:xfrm>
            <a:off x="685800" y="1143000"/>
            <a:ext cx="5486400" cy="3086100"/>
          </a:xfrm>
        </p:spPr>
      </p:sp>
      <p:sp>
        <p:nvSpPr>
          <p:cNvPr id="3" name="Zástupný symbol pro poznámky 2"/>
          <p:cNvSpPr>
            <a:spLocks noGrp="1"/>
          </p:cNvSpPr>
          <p:nvPr>
            <p:ph type="body" idx="1"/>
          </p:nvPr>
        </p:nvSpPr>
        <p:spPr/>
        <p:txBody>
          <a:bodyPr rtlCol="0"/>
          <a:lstStyle/>
          <a:p>
            <a:pPr rtl="0"/>
            <a:endParaRPr lang="cs-CZ" noProof="0" dirty="0"/>
          </a:p>
        </p:txBody>
      </p:sp>
      <p:sp>
        <p:nvSpPr>
          <p:cNvPr id="4" name="Zástupný symbol pro číslo snímku 3"/>
          <p:cNvSpPr>
            <a:spLocks noGrp="1"/>
          </p:cNvSpPr>
          <p:nvPr>
            <p:ph type="sldNum" sz="quarter" idx="10"/>
          </p:nvPr>
        </p:nvSpPr>
        <p:spPr/>
        <p:txBody>
          <a:bodyPr rtlCol="0"/>
          <a:lstStyle/>
          <a:p>
            <a:pPr rtl="0"/>
            <a:fld id="{DF61EA0F-A667-4B49-8422-0062BC55E249}" type="slidenum">
              <a:rPr lang="cs-CZ" smtClean="0"/>
              <a:t>1</a:t>
            </a:fld>
            <a:endParaRPr lang="cs-CZ"/>
          </a:p>
        </p:txBody>
      </p:sp>
    </p:spTree>
    <p:extLst>
      <p:ext uri="{BB962C8B-B14F-4D97-AF65-F5344CB8AC3E}">
        <p14:creationId xmlns:p14="http://schemas.microsoft.com/office/powerpoint/2010/main" val="10117698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Úvodní snímek">
    <p:spTree>
      <p:nvGrpSpPr>
        <p:cNvPr id="1" name=""/>
        <p:cNvGrpSpPr/>
        <p:nvPr/>
      </p:nvGrpSpPr>
      <p:grpSpPr>
        <a:xfrm>
          <a:off x="0" y="0"/>
          <a:ext cx="0" cy="0"/>
          <a:chOff x="0" y="0"/>
          <a:chExt cx="0" cy="0"/>
        </a:xfrm>
      </p:grpSpPr>
      <p:sp>
        <p:nvSpPr>
          <p:cNvPr id="7" name="Obdélník 6"/>
          <p:cNvSpPr/>
          <p:nvPr userDrawn="1"/>
        </p:nvSpPr>
        <p:spPr bwMode="blackWhite">
          <a:xfrm>
            <a:off x="254950" y="262784"/>
            <a:ext cx="11682101" cy="6332433"/>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cs-CZ" sz="1800" noProof="0"/>
          </a:p>
        </p:txBody>
      </p:sp>
      <p:sp>
        <p:nvSpPr>
          <p:cNvPr id="2" name="Nadpis 1"/>
          <p:cNvSpPr>
            <a:spLocks noGrp="1"/>
          </p:cNvSpPr>
          <p:nvPr>
            <p:ph type="title" hasCustomPrompt="1"/>
          </p:nvPr>
        </p:nvSpPr>
        <p:spPr/>
        <p:txBody>
          <a:bodyPr rtlCol="0"/>
          <a:lstStyle/>
          <a:p>
            <a:pPr rtl="0"/>
            <a:r>
              <a:rPr lang="cs-CZ" noProof="0"/>
              <a:t>Kliknutím můžete upravit styl předlohy nadpisů.</a:t>
            </a:r>
          </a:p>
        </p:txBody>
      </p:sp>
    </p:spTree>
    <p:extLst>
      <p:ext uri="{BB962C8B-B14F-4D97-AF65-F5344CB8AC3E}">
        <p14:creationId xmlns:p14="http://schemas.microsoft.com/office/powerpoint/2010/main" val="1718549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adpis a obsah">
    <p:spTree>
      <p:nvGrpSpPr>
        <p:cNvPr id="1" name=""/>
        <p:cNvGrpSpPr/>
        <p:nvPr/>
      </p:nvGrpSpPr>
      <p:grpSpPr>
        <a:xfrm>
          <a:off x="0" y="0"/>
          <a:ext cx="0" cy="0"/>
          <a:chOff x="0" y="0"/>
          <a:chExt cx="0" cy="0"/>
        </a:xfrm>
      </p:grpSpPr>
      <p:sp>
        <p:nvSpPr>
          <p:cNvPr id="9" name="Obdélník 8"/>
          <p:cNvSpPr/>
          <p:nvPr userDrawn="1"/>
        </p:nvSpPr>
        <p:spPr>
          <a:xfrm>
            <a:off x="256032" y="265176"/>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rtl="0"/>
            <a:endParaRPr lang="cs-CZ" sz="1800" noProof="0"/>
          </a:p>
        </p:txBody>
      </p:sp>
      <p:cxnSp>
        <p:nvCxnSpPr>
          <p:cNvPr id="12" name="Přímá spojnice 11"/>
          <p:cNvCxnSpPr/>
          <p:nvPr userDrawn="1"/>
        </p:nvCxnSpPr>
        <p:spPr>
          <a:xfrm>
            <a:off x="604434" y="1196392"/>
            <a:ext cx="10983132"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
        <p:nvSpPr>
          <p:cNvPr id="4" name="Nadpis 3"/>
          <p:cNvSpPr>
            <a:spLocks noGrp="1"/>
          </p:cNvSpPr>
          <p:nvPr>
            <p:ph type="title" hasCustomPrompt="1"/>
          </p:nvPr>
        </p:nvSpPr>
        <p:spPr>
          <a:xfrm>
            <a:off x="521207" y="448056"/>
            <a:ext cx="6877119" cy="640080"/>
          </a:xfrm>
        </p:spPr>
        <p:txBody>
          <a:bodyPr rtlCol="0" anchor="b" anchorCtr="0">
            <a:normAutofit/>
          </a:bodyPr>
          <a:lstStyle>
            <a:lvl1pPr>
              <a:defRPr sz="2800">
                <a:solidFill>
                  <a:schemeClr val="bg2">
                    <a:lumMod val="25000"/>
                  </a:schemeClr>
                </a:solidFill>
              </a:defRPr>
            </a:lvl1pPr>
          </a:lstStyle>
          <a:p>
            <a:pPr rtl="0"/>
            <a:r>
              <a:rPr lang="cs-CZ" noProof="0"/>
              <a:t>Kliknutím můžete upravit styl předlohy nadpisů.</a:t>
            </a:r>
          </a:p>
        </p:txBody>
      </p:sp>
      <p:sp>
        <p:nvSpPr>
          <p:cNvPr id="3" name="Zástupný symbol pro obsah 2"/>
          <p:cNvSpPr>
            <a:spLocks noGrp="1"/>
          </p:cNvSpPr>
          <p:nvPr>
            <p:ph sz="quarter" idx="10" hasCustomPrompt="1"/>
          </p:nvPr>
        </p:nvSpPr>
        <p:spPr>
          <a:xfrm>
            <a:off x="539496" y="1435608"/>
            <a:ext cx="4416552" cy="3977640"/>
          </a:xfrm>
        </p:spPr>
        <p:txBody>
          <a:bodyPr vert="horz" lIns="91440" tIns="45720" rIns="91440" bIns="45720" rtlCol="0">
            <a:normAutofit/>
          </a:bodyPr>
          <a:lstStyle>
            <a:lvl1pPr>
              <a:defRPr lang="en-US" sz="1200" smtClean="0">
                <a:solidFill>
                  <a:schemeClr val="tx1">
                    <a:lumMod val="75000"/>
                    <a:lumOff val="25000"/>
                  </a:schemeClr>
                </a:solidFill>
              </a:defRPr>
            </a:lvl1pPr>
            <a:lvl2pPr>
              <a:defRPr lang="en-US" sz="1200" smtClean="0">
                <a:solidFill>
                  <a:schemeClr val="tx1">
                    <a:lumMod val="75000"/>
                    <a:lumOff val="25000"/>
                  </a:schemeClr>
                </a:solidFill>
              </a:defRPr>
            </a:lvl2pPr>
            <a:lvl3pPr>
              <a:defRPr lang="en-US" sz="1200" smtClean="0">
                <a:solidFill>
                  <a:schemeClr val="tx1">
                    <a:lumMod val="75000"/>
                    <a:lumOff val="25000"/>
                  </a:schemeClr>
                </a:solidFill>
              </a:defRPr>
            </a:lvl3pPr>
            <a:lvl4pPr>
              <a:defRPr lang="en-US" sz="1200" smtClean="0">
                <a:solidFill>
                  <a:schemeClr val="tx1">
                    <a:lumMod val="75000"/>
                    <a:lumOff val="25000"/>
                  </a:schemeClr>
                </a:solidFill>
              </a:defRPr>
            </a:lvl4pPr>
            <a:lvl5pPr>
              <a:defRPr lang="en-US" sz="1200">
                <a:solidFill>
                  <a:schemeClr val="tx1">
                    <a:lumMod val="75000"/>
                    <a:lumOff val="25000"/>
                  </a:schemeClr>
                </a:solidFill>
              </a:defRPr>
            </a:lvl5pPr>
          </a:lstStyle>
          <a:p>
            <a:pPr marL="0" lvl="0" indent="0" rtl="0">
              <a:lnSpc>
                <a:spcPct val="150000"/>
              </a:lnSpc>
              <a:spcBef>
                <a:spcPts val="1000"/>
              </a:spcBef>
              <a:spcAft>
                <a:spcPts val="1200"/>
              </a:spcAft>
              <a:buNone/>
            </a:pPr>
            <a:r>
              <a:rPr lang="cs-CZ" noProof="0"/>
              <a:t>Kliknutím můžete upravit styl předlohy textů.</a:t>
            </a:r>
          </a:p>
          <a:p>
            <a:pPr marL="0" lvl="1" indent="0" rtl="0">
              <a:lnSpc>
                <a:spcPct val="150000"/>
              </a:lnSpc>
              <a:spcBef>
                <a:spcPts val="1000"/>
              </a:spcBef>
              <a:spcAft>
                <a:spcPts val="1200"/>
              </a:spcAft>
              <a:buNone/>
            </a:pPr>
            <a:r>
              <a:rPr lang="cs-CZ" noProof="0"/>
              <a:t>Druhá úroveň</a:t>
            </a:r>
          </a:p>
          <a:p>
            <a:pPr marL="0" lvl="2" indent="0" rtl="0">
              <a:lnSpc>
                <a:spcPct val="150000"/>
              </a:lnSpc>
              <a:spcBef>
                <a:spcPts val="1000"/>
              </a:spcBef>
              <a:spcAft>
                <a:spcPts val="1200"/>
              </a:spcAft>
              <a:buNone/>
            </a:pPr>
            <a:r>
              <a:rPr lang="cs-CZ" noProof="0"/>
              <a:t>Třetí úroveň</a:t>
            </a:r>
          </a:p>
          <a:p>
            <a:pPr marL="0" lvl="3" indent="0" rtl="0">
              <a:lnSpc>
                <a:spcPct val="150000"/>
              </a:lnSpc>
              <a:spcBef>
                <a:spcPts val="1000"/>
              </a:spcBef>
              <a:spcAft>
                <a:spcPts val="1200"/>
              </a:spcAft>
              <a:buNone/>
            </a:pPr>
            <a:r>
              <a:rPr lang="cs-CZ" noProof="0"/>
              <a:t>Čtvrtá úroveň</a:t>
            </a:r>
          </a:p>
          <a:p>
            <a:pPr marL="0" lvl="4" indent="0" rtl="0">
              <a:lnSpc>
                <a:spcPct val="150000"/>
              </a:lnSpc>
              <a:spcBef>
                <a:spcPts val="1000"/>
              </a:spcBef>
              <a:spcAft>
                <a:spcPts val="1200"/>
              </a:spcAft>
              <a:buNone/>
            </a:pPr>
            <a:r>
              <a:rPr lang="cs-CZ" noProof="0"/>
              <a:t>Pátá úroveň</a:t>
            </a:r>
          </a:p>
        </p:txBody>
      </p:sp>
      <p:sp>
        <p:nvSpPr>
          <p:cNvPr id="6" name="Zástupný symbol pro datum 3"/>
          <p:cNvSpPr>
            <a:spLocks noGrp="1"/>
          </p:cNvSpPr>
          <p:nvPr>
            <p:ph type="dt" sz="half" idx="2"/>
          </p:nvPr>
        </p:nvSpPr>
        <p:spPr>
          <a:xfrm>
            <a:off x="539496" y="6203952"/>
            <a:ext cx="3276600" cy="365125"/>
          </a:xfrm>
          <a:prstGeom prst="rect">
            <a:avLst/>
          </a:prstGeom>
        </p:spPr>
        <p:txBody>
          <a:bodyPr vert="horz" lIns="91440" tIns="45720" rIns="91440" bIns="45720" rtlCol="0" anchor="ctr"/>
          <a:lstStyle>
            <a:lvl1pPr algn="l">
              <a:defRPr sz="1200" baseline="0">
                <a:solidFill>
                  <a:schemeClr val="tx1">
                    <a:lumMod val="65000"/>
                    <a:lumOff val="35000"/>
                  </a:schemeClr>
                </a:solidFill>
              </a:defRPr>
            </a:lvl1pPr>
          </a:lstStyle>
          <a:p>
            <a:pPr rtl="0"/>
            <a:fld id="{8BEEBAAA-29B5-4AF5-BC5F-7E580C29002D}" type="datetimeFigureOut">
              <a:rPr lang="cs-CZ" noProof="0" smtClean="0"/>
              <a:pPr rtl="0"/>
              <a:t>11.01.2023</a:t>
            </a:fld>
            <a:endParaRPr lang="cs-CZ" noProof="0"/>
          </a:p>
        </p:txBody>
      </p:sp>
      <p:sp>
        <p:nvSpPr>
          <p:cNvPr id="7" name="Zástupný symbol pro zápatí 4"/>
          <p:cNvSpPr>
            <a:spLocks noGrp="1"/>
          </p:cNvSpPr>
          <p:nvPr>
            <p:ph type="ftr" sz="quarter" idx="3"/>
          </p:nvPr>
        </p:nvSpPr>
        <p:spPr>
          <a:xfrm>
            <a:off x="4648200" y="6203952"/>
            <a:ext cx="2895600" cy="365125"/>
          </a:xfrm>
          <a:prstGeom prst="rect">
            <a:avLst/>
          </a:prstGeom>
        </p:spPr>
        <p:txBody>
          <a:bodyPr vert="horz" lIns="91440" tIns="45720" rIns="91440" bIns="45720" rtlCol="0" anchor="ctr"/>
          <a:lstStyle>
            <a:lvl1pPr algn="ctr">
              <a:defRPr sz="1200" baseline="0">
                <a:solidFill>
                  <a:schemeClr val="tx1">
                    <a:lumMod val="65000"/>
                    <a:lumOff val="35000"/>
                  </a:schemeClr>
                </a:solidFill>
              </a:defRPr>
            </a:lvl1pPr>
          </a:lstStyle>
          <a:p>
            <a:pPr rtl="0"/>
            <a:endParaRPr lang="cs-CZ" noProof="0"/>
          </a:p>
        </p:txBody>
      </p:sp>
      <p:sp>
        <p:nvSpPr>
          <p:cNvPr id="8" name="Zástupný symbol pro číslo snímku 5"/>
          <p:cNvSpPr>
            <a:spLocks noGrp="1"/>
          </p:cNvSpPr>
          <p:nvPr>
            <p:ph type="sldNum" sz="quarter" idx="4"/>
          </p:nvPr>
        </p:nvSpPr>
        <p:spPr>
          <a:xfrm>
            <a:off x="8371926" y="6203952"/>
            <a:ext cx="3276600" cy="365125"/>
          </a:xfrm>
          <a:prstGeom prst="rect">
            <a:avLst/>
          </a:prstGeom>
        </p:spPr>
        <p:txBody>
          <a:bodyPr vert="horz" lIns="91440" tIns="45720" rIns="91440" bIns="45720" rtlCol="0" anchor="ctr"/>
          <a:lstStyle>
            <a:lvl1pPr algn="r">
              <a:defRPr sz="1200" baseline="0">
                <a:solidFill>
                  <a:schemeClr val="tx1">
                    <a:lumMod val="65000"/>
                    <a:lumOff val="35000"/>
                  </a:schemeClr>
                </a:solidFill>
              </a:defRPr>
            </a:lvl1pPr>
          </a:lstStyle>
          <a:p>
            <a:pPr rtl="0"/>
            <a:fld id="{9860EDB8-5305-433F-BE41-D7A86D811DB3}" type="slidenum">
              <a:rPr lang="cs-CZ" noProof="0" smtClean="0"/>
              <a:pPr rtl="0"/>
              <a:t>‹#›</a:t>
            </a:fld>
            <a:endParaRPr lang="cs-CZ" noProof="0"/>
          </a:p>
        </p:txBody>
      </p:sp>
    </p:spTree>
    <p:extLst>
      <p:ext uri="{BB962C8B-B14F-4D97-AF65-F5344CB8AC3E}">
        <p14:creationId xmlns:p14="http://schemas.microsoft.com/office/powerpoint/2010/main" val="2185836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Záhlaví oddílu">
    <p:spTree>
      <p:nvGrpSpPr>
        <p:cNvPr id="1" name=""/>
        <p:cNvGrpSpPr/>
        <p:nvPr/>
      </p:nvGrpSpPr>
      <p:grpSpPr>
        <a:xfrm>
          <a:off x="0" y="0"/>
          <a:ext cx="0" cy="0"/>
          <a:chOff x="0" y="0"/>
          <a:chExt cx="0" cy="0"/>
        </a:xfrm>
      </p:grpSpPr>
      <p:sp>
        <p:nvSpPr>
          <p:cNvPr id="9" name="Obdélník 8"/>
          <p:cNvSpPr/>
          <p:nvPr userDrawn="1"/>
        </p:nvSpPr>
        <p:spPr>
          <a:xfrm>
            <a:off x="254951" y="262784"/>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cs-CZ" sz="1800" noProof="0"/>
          </a:p>
        </p:txBody>
      </p:sp>
      <p:sp>
        <p:nvSpPr>
          <p:cNvPr id="10" name="Obdélník 9"/>
          <p:cNvSpPr/>
          <p:nvPr userDrawn="1"/>
        </p:nvSpPr>
        <p:spPr bwMode="blackWhite">
          <a:xfrm>
            <a:off x="254950" y="262784"/>
            <a:ext cx="11682101" cy="2072643"/>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cs-CZ" sz="1800" noProof="0"/>
          </a:p>
        </p:txBody>
      </p:sp>
      <p:sp>
        <p:nvSpPr>
          <p:cNvPr id="2" name="Nadpis 1"/>
          <p:cNvSpPr>
            <a:spLocks noGrp="1"/>
          </p:cNvSpPr>
          <p:nvPr>
            <p:ph type="title" hasCustomPrompt="1"/>
          </p:nvPr>
        </p:nvSpPr>
        <p:spPr>
          <a:xfrm>
            <a:off x="521208" y="1536192"/>
            <a:ext cx="6876288" cy="640080"/>
          </a:xfrm>
        </p:spPr>
        <p:txBody>
          <a:bodyPr rtlCol="0">
            <a:normAutofit/>
          </a:bodyPr>
          <a:lstStyle>
            <a:lvl1pPr>
              <a:defRPr sz="3600">
                <a:solidFill>
                  <a:schemeClr val="bg1"/>
                </a:solidFill>
              </a:defRPr>
            </a:lvl1pPr>
          </a:lstStyle>
          <a:p>
            <a:pPr rtl="0"/>
            <a:r>
              <a:rPr lang="cs-CZ" noProof="0"/>
              <a:t>Kliknutím můžete upravit styl předlohy nadpisů.</a:t>
            </a:r>
          </a:p>
        </p:txBody>
      </p:sp>
      <p:sp>
        <p:nvSpPr>
          <p:cNvPr id="7" name="Zástupný symbol pro obsah 6"/>
          <p:cNvSpPr>
            <a:spLocks noGrp="1"/>
          </p:cNvSpPr>
          <p:nvPr>
            <p:ph sz="quarter" idx="13" hasCustomPrompt="1"/>
          </p:nvPr>
        </p:nvSpPr>
        <p:spPr>
          <a:xfrm>
            <a:off x="539496" y="2560320"/>
            <a:ext cx="9445752" cy="3977640"/>
          </a:xfrm>
        </p:spPr>
        <p:txBody>
          <a:bodyPr vert="horz" lIns="91440" tIns="45720" rIns="91440" bIns="45720" rtlCol="0">
            <a:normAutofit/>
          </a:bodyPr>
          <a:lstStyle>
            <a:lvl1pPr>
              <a:defRPr lang="en-US" sz="2400" smtClean="0">
                <a:solidFill>
                  <a:schemeClr val="tx1">
                    <a:lumMod val="75000"/>
                    <a:lumOff val="25000"/>
                  </a:schemeClr>
                </a:solidFill>
                <a:latin typeface="+mj-lt"/>
              </a:defRPr>
            </a:lvl1pPr>
            <a:lvl2pPr>
              <a:defRPr lang="en-US" sz="1200" dirty="0" smtClean="0">
                <a:solidFill>
                  <a:schemeClr val="tx1">
                    <a:lumMod val="75000"/>
                    <a:lumOff val="25000"/>
                  </a:schemeClr>
                </a:solidFill>
              </a:defRPr>
            </a:lvl2pPr>
            <a:lvl3pPr>
              <a:defRPr lang="en-US" sz="1200" dirty="0" smtClean="0">
                <a:solidFill>
                  <a:schemeClr val="tx1">
                    <a:lumMod val="75000"/>
                    <a:lumOff val="25000"/>
                  </a:schemeClr>
                </a:solidFill>
              </a:defRPr>
            </a:lvl3pPr>
            <a:lvl4pPr>
              <a:defRPr lang="en-US" sz="1200" dirty="0" smtClean="0">
                <a:solidFill>
                  <a:schemeClr val="tx1">
                    <a:lumMod val="75000"/>
                    <a:lumOff val="25000"/>
                  </a:schemeClr>
                </a:solidFill>
              </a:defRPr>
            </a:lvl4pPr>
            <a:lvl5pPr>
              <a:defRPr lang="en-US" sz="1200" dirty="0">
                <a:solidFill>
                  <a:schemeClr val="tx1">
                    <a:lumMod val="75000"/>
                    <a:lumOff val="25000"/>
                  </a:schemeClr>
                </a:solidFill>
              </a:defRPr>
            </a:lvl5pPr>
          </a:lstStyle>
          <a:p>
            <a:pPr marL="0" lvl="0" indent="0" rtl="0">
              <a:lnSpc>
                <a:spcPct val="150000"/>
              </a:lnSpc>
              <a:spcBef>
                <a:spcPts val="1000"/>
              </a:spcBef>
              <a:spcAft>
                <a:spcPts val="1200"/>
              </a:spcAft>
              <a:buNone/>
            </a:pPr>
            <a:r>
              <a:rPr lang="cs-CZ" noProof="0"/>
              <a:t>Kliknutím můžete upravit styl předlohy textů.</a:t>
            </a:r>
          </a:p>
          <a:p>
            <a:pPr marL="0" lvl="1" indent="0" rtl="0">
              <a:lnSpc>
                <a:spcPct val="150000"/>
              </a:lnSpc>
              <a:spcBef>
                <a:spcPts val="1000"/>
              </a:spcBef>
              <a:spcAft>
                <a:spcPts val="1200"/>
              </a:spcAft>
              <a:buNone/>
            </a:pPr>
            <a:r>
              <a:rPr lang="cs-CZ" noProof="0"/>
              <a:t>Druhá úroveň</a:t>
            </a:r>
          </a:p>
          <a:p>
            <a:pPr marL="0" lvl="2" indent="0" rtl="0">
              <a:lnSpc>
                <a:spcPct val="150000"/>
              </a:lnSpc>
              <a:spcBef>
                <a:spcPts val="1000"/>
              </a:spcBef>
              <a:spcAft>
                <a:spcPts val="1200"/>
              </a:spcAft>
              <a:buNone/>
            </a:pPr>
            <a:r>
              <a:rPr lang="cs-CZ" noProof="0"/>
              <a:t>Třetí úroveň</a:t>
            </a:r>
          </a:p>
          <a:p>
            <a:pPr marL="0" lvl="3" indent="0" rtl="0">
              <a:lnSpc>
                <a:spcPct val="150000"/>
              </a:lnSpc>
              <a:spcBef>
                <a:spcPts val="1000"/>
              </a:spcBef>
              <a:spcAft>
                <a:spcPts val="1200"/>
              </a:spcAft>
              <a:buNone/>
            </a:pPr>
            <a:r>
              <a:rPr lang="cs-CZ" noProof="0"/>
              <a:t>Čtvrtá úroveň</a:t>
            </a:r>
          </a:p>
          <a:p>
            <a:pPr marL="0" lvl="4" indent="0" rtl="0">
              <a:lnSpc>
                <a:spcPct val="150000"/>
              </a:lnSpc>
              <a:spcBef>
                <a:spcPts val="1000"/>
              </a:spcBef>
              <a:spcAft>
                <a:spcPts val="1200"/>
              </a:spcAft>
              <a:buNone/>
            </a:pPr>
            <a:r>
              <a:rPr lang="cs-CZ" noProof="0"/>
              <a:t>Pátá úroveň</a:t>
            </a:r>
          </a:p>
        </p:txBody>
      </p:sp>
    </p:spTree>
    <p:extLst>
      <p:ext uri="{BB962C8B-B14F-4D97-AF65-F5344CB8AC3E}">
        <p14:creationId xmlns:p14="http://schemas.microsoft.com/office/powerpoint/2010/main" val="133565553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Obdélník 6"/>
          <p:cNvSpPr/>
          <p:nvPr userDrawn="1"/>
        </p:nvSpPr>
        <p:spPr>
          <a:xfrm>
            <a:off x="256032" y="265176"/>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rtl="0"/>
            <a:endParaRPr lang="cs-CZ" sz="1800" noProof="0"/>
          </a:p>
        </p:txBody>
      </p:sp>
      <p:sp>
        <p:nvSpPr>
          <p:cNvPr id="2" name="Zástupný symbol pro nadpis 1"/>
          <p:cNvSpPr>
            <a:spLocks noGrp="1"/>
          </p:cNvSpPr>
          <p:nvPr>
            <p:ph type="title"/>
          </p:nvPr>
        </p:nvSpPr>
        <p:spPr>
          <a:xfrm>
            <a:off x="521208" y="448056"/>
            <a:ext cx="6876288" cy="640080"/>
          </a:xfrm>
          <a:prstGeom prst="rect">
            <a:avLst/>
          </a:prstGeom>
        </p:spPr>
        <p:txBody>
          <a:bodyPr vert="horz" lIns="91440" tIns="45720" rIns="91440" bIns="45720" rtlCol="0" anchor="b" anchorCtr="0">
            <a:normAutofit/>
          </a:bodyPr>
          <a:lstStyle/>
          <a:p>
            <a:pPr rtl="0"/>
            <a:r>
              <a:rPr lang="cs-CZ" noProof="0"/>
              <a:t>Kliknutím můžete upravit styl předlohy nadpisů.</a:t>
            </a:r>
          </a:p>
        </p:txBody>
      </p:sp>
      <p:sp>
        <p:nvSpPr>
          <p:cNvPr id="3" name="Zástupný symbol pro text 2"/>
          <p:cNvSpPr>
            <a:spLocks noGrp="1"/>
          </p:cNvSpPr>
          <p:nvPr>
            <p:ph type="body" idx="1"/>
          </p:nvPr>
        </p:nvSpPr>
        <p:spPr>
          <a:xfrm>
            <a:off x="539496" y="1435608"/>
            <a:ext cx="4416552" cy="3977640"/>
          </a:xfrm>
          <a:prstGeom prst="rect">
            <a:avLst/>
          </a:prstGeom>
        </p:spPr>
        <p:txBody>
          <a:bodyPr vert="horz" lIns="91440" tIns="45720" rIns="91440" bIns="45720" rtlCol="0">
            <a:normAutofit/>
          </a:bodyPr>
          <a:lstStyle/>
          <a:p>
            <a:pPr lvl="0" rtl="0"/>
            <a:r>
              <a:rPr lang="cs-CZ" noProof="0"/>
              <a:t>Kliknutím můžete upravit styl předlohy textů.</a:t>
            </a:r>
          </a:p>
          <a:p>
            <a:pPr lvl="1" rtl="0"/>
            <a:r>
              <a:rPr lang="cs-CZ" noProof="0"/>
              <a:t>Druhá úroveň</a:t>
            </a:r>
          </a:p>
          <a:p>
            <a:pPr lvl="2" rtl="0"/>
            <a:r>
              <a:rPr lang="cs-CZ" noProof="0"/>
              <a:t>Třetí úroveň</a:t>
            </a:r>
          </a:p>
          <a:p>
            <a:pPr lvl="3" rtl="0"/>
            <a:r>
              <a:rPr lang="cs-CZ" noProof="0"/>
              <a:t>Čtvrtá úroveň</a:t>
            </a:r>
          </a:p>
          <a:p>
            <a:pPr lvl="4" rtl="0"/>
            <a:r>
              <a:rPr lang="cs-CZ" noProof="0"/>
              <a:t>Pátá úroveň</a:t>
            </a:r>
          </a:p>
        </p:txBody>
      </p:sp>
      <p:sp>
        <p:nvSpPr>
          <p:cNvPr id="4" name="Zástupný symbol pro datum 3"/>
          <p:cNvSpPr>
            <a:spLocks noGrp="1"/>
          </p:cNvSpPr>
          <p:nvPr>
            <p:ph type="dt" sz="half" idx="2"/>
          </p:nvPr>
        </p:nvSpPr>
        <p:spPr>
          <a:xfrm>
            <a:off x="539496" y="6203952"/>
            <a:ext cx="3276600" cy="365125"/>
          </a:xfrm>
          <a:prstGeom prst="rect">
            <a:avLst/>
          </a:prstGeom>
        </p:spPr>
        <p:txBody>
          <a:bodyPr vert="horz" lIns="91440" tIns="45720" rIns="91440" bIns="45720" rtlCol="0" anchor="ctr"/>
          <a:lstStyle>
            <a:lvl1pPr algn="l">
              <a:defRPr sz="1200" baseline="0">
                <a:solidFill>
                  <a:schemeClr val="tx1">
                    <a:lumMod val="65000"/>
                    <a:lumOff val="35000"/>
                  </a:schemeClr>
                </a:solidFill>
              </a:defRPr>
            </a:lvl1pPr>
          </a:lstStyle>
          <a:p>
            <a:pPr rtl="0"/>
            <a:fld id="{8BEEBAAA-29B5-4AF5-BC5F-7E580C29002D}" type="datetimeFigureOut">
              <a:rPr lang="cs-CZ" noProof="0" smtClean="0"/>
              <a:pPr rtl="0"/>
              <a:t>11.01.2023</a:t>
            </a:fld>
            <a:endParaRPr lang="cs-CZ" noProof="0"/>
          </a:p>
        </p:txBody>
      </p:sp>
      <p:sp>
        <p:nvSpPr>
          <p:cNvPr id="5" name="Zástupný symbol pro zápatí 4"/>
          <p:cNvSpPr>
            <a:spLocks noGrp="1"/>
          </p:cNvSpPr>
          <p:nvPr>
            <p:ph type="ftr" sz="quarter" idx="3"/>
          </p:nvPr>
        </p:nvSpPr>
        <p:spPr>
          <a:xfrm>
            <a:off x="4648200" y="6203952"/>
            <a:ext cx="2895600" cy="365125"/>
          </a:xfrm>
          <a:prstGeom prst="rect">
            <a:avLst/>
          </a:prstGeom>
        </p:spPr>
        <p:txBody>
          <a:bodyPr vert="horz" lIns="91440" tIns="45720" rIns="91440" bIns="45720" rtlCol="0" anchor="ctr"/>
          <a:lstStyle>
            <a:lvl1pPr algn="ctr">
              <a:defRPr sz="1200" baseline="0">
                <a:solidFill>
                  <a:schemeClr val="tx1">
                    <a:lumMod val="65000"/>
                    <a:lumOff val="35000"/>
                  </a:schemeClr>
                </a:solidFill>
              </a:defRPr>
            </a:lvl1pPr>
          </a:lstStyle>
          <a:p>
            <a:pPr rtl="0"/>
            <a:endParaRPr lang="cs-CZ" noProof="0"/>
          </a:p>
        </p:txBody>
      </p:sp>
      <p:sp>
        <p:nvSpPr>
          <p:cNvPr id="6" name="Zástupný symbol pro číslo snímku 5"/>
          <p:cNvSpPr>
            <a:spLocks noGrp="1"/>
          </p:cNvSpPr>
          <p:nvPr>
            <p:ph type="sldNum" sz="quarter" idx="4"/>
          </p:nvPr>
        </p:nvSpPr>
        <p:spPr>
          <a:xfrm>
            <a:off x="8375904" y="6203952"/>
            <a:ext cx="3276600" cy="365125"/>
          </a:xfrm>
          <a:prstGeom prst="rect">
            <a:avLst/>
          </a:prstGeom>
        </p:spPr>
        <p:txBody>
          <a:bodyPr vert="horz" lIns="91440" tIns="45720" rIns="91440" bIns="45720" rtlCol="0" anchor="ctr"/>
          <a:lstStyle>
            <a:lvl1pPr algn="r">
              <a:defRPr sz="1200" baseline="0">
                <a:solidFill>
                  <a:schemeClr val="tx1">
                    <a:lumMod val="65000"/>
                    <a:lumOff val="35000"/>
                  </a:schemeClr>
                </a:solidFill>
              </a:defRPr>
            </a:lvl1pPr>
          </a:lstStyle>
          <a:p>
            <a:pPr rtl="0"/>
            <a:fld id="{9860EDB8-5305-433F-BE41-D7A86D811DB3}" type="slidenum">
              <a:rPr lang="cs-CZ" noProof="0" smtClean="0"/>
              <a:pPr rtl="0"/>
              <a:t>‹#›</a:t>
            </a:fld>
            <a:endParaRPr lang="cs-CZ" noProof="0"/>
          </a:p>
        </p:txBody>
      </p:sp>
      <p:cxnSp>
        <p:nvCxnSpPr>
          <p:cNvPr id="8" name="Přímá spojnice 7"/>
          <p:cNvCxnSpPr/>
          <p:nvPr userDrawn="1"/>
        </p:nvCxnSpPr>
        <p:spPr>
          <a:xfrm>
            <a:off x="604434" y="1196392"/>
            <a:ext cx="10983132"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67549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txStyles>
    <p:titleStyle>
      <a:lvl1pPr algn="l" defTabSz="914400" rtl="0" eaLnBrk="1" latinLnBrk="0" hangingPunct="1">
        <a:spcBef>
          <a:spcPct val="0"/>
        </a:spcBef>
        <a:buNone/>
        <a:defRPr sz="2800" kern="1200">
          <a:solidFill>
            <a:schemeClr val="tx1"/>
          </a:solidFill>
          <a:latin typeface="+mj-lt"/>
          <a:ea typeface="+mj-ea"/>
          <a:cs typeface="+mj-cs"/>
        </a:defRPr>
      </a:lvl1pPr>
    </p:titleStyle>
    <p:bodyStyle>
      <a:lvl1pPr marL="0" indent="0" algn="l" defTabSz="914400" rtl="0" eaLnBrk="1" latinLnBrk="0" hangingPunct="1">
        <a:lnSpc>
          <a:spcPct val="150000"/>
        </a:lnSpc>
        <a:spcBef>
          <a:spcPts val="1000"/>
        </a:spcBef>
        <a:spcAft>
          <a:spcPts val="1200"/>
        </a:spcAft>
        <a:buFontTx/>
        <a:buNone/>
        <a:defRPr lang="en-US" sz="1200" kern="1200" dirty="0">
          <a:solidFill>
            <a:schemeClr val="tx1"/>
          </a:solidFill>
          <a:latin typeface="+mn-lt"/>
          <a:ea typeface="+mn-ea"/>
          <a:cs typeface="+mn-cs"/>
        </a:defRPr>
      </a:lvl1pPr>
      <a:lvl2pPr marL="2286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a:solidFill>
            <a:schemeClr val="tx1"/>
          </a:solidFill>
          <a:latin typeface="+mn-lt"/>
          <a:ea typeface="+mn-ea"/>
          <a:cs typeface="+mn-cs"/>
        </a:defRPr>
      </a:lvl2pPr>
      <a:lvl3pPr marL="6858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a:solidFill>
            <a:schemeClr val="tx1"/>
          </a:solidFill>
          <a:latin typeface="+mn-lt"/>
          <a:ea typeface="+mn-ea"/>
          <a:cs typeface="+mn-cs"/>
        </a:defRPr>
      </a:lvl3pPr>
      <a:lvl4pPr marL="11430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4pPr>
      <a:lvl5pPr marL="16002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5pPr>
      <a:lvl6pPr marL="20574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6pPr>
      <a:lvl7pPr marL="25146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7pPr>
      <a:lvl8pPr marL="29718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8pPr>
      <a:lvl9pPr marL="3429000" indent="-228600" algn="l" defTabSz="914400" rtl="0" eaLnBrk="1" latinLnBrk="0" hangingPunct="1">
        <a:lnSpc>
          <a:spcPct val="90000"/>
        </a:lnSpc>
        <a:spcBef>
          <a:spcPct val="30000"/>
        </a:spcBef>
        <a:buFont typeface="Arial" panose="020B0604020202020204" pitchFamily="34" charset="0"/>
        <a:buNone/>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https://creativecommons.org/licenses/by-nc/3.0/" TargetMode="External"/><Relationship Id="rId4" Type="http://schemas.openxmlformats.org/officeDocument/2006/relationships/hyperlink" Target="https://verejneprostory.cz/aktivity-a-verejne-prostory/menime-verejne-prostory/sluzba-mms-podnety/agenttype/view/propertyid/52041"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verejneprostory.cz/aktivity-a-verejne-prostory/menime-verejne-prostory/sluzba-mms-podnety/agenttype/view/propertyid/49567" TargetMode="External"/><Relationship Id="rId7" Type="http://schemas.openxmlformats.org/officeDocument/2006/relationships/comments" Target="../comments/comment1.xml"/><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hyperlink" Target="https://www.publicdomainpictures.net/view-image.php?image=35363&amp;picture=dustbin" TargetMode="External"/><Relationship Id="rId5" Type="http://schemas.openxmlformats.org/officeDocument/2006/relationships/image" Target="../media/image3.jpg"/><Relationship Id="rId4" Type="http://schemas.openxmlformats.org/officeDocument/2006/relationships/hyperlink" Target="https://creativecommons.org/licenses/by-nc/3.0/"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957743" y="297328"/>
            <a:ext cx="10515600" cy="2387600"/>
          </a:xfrm>
        </p:spPr>
        <p:txBody>
          <a:bodyPr rtlCol="0" anchor="ctr" anchorCtr="0">
            <a:normAutofit/>
          </a:bodyPr>
          <a:lstStyle/>
          <a:p>
            <a:pPr rtl="0"/>
            <a:r>
              <a:rPr lang="cs-CZ" sz="4800" dirty="0">
                <a:solidFill>
                  <a:schemeClr val="bg1"/>
                </a:solidFill>
              </a:rPr>
              <a:t>ODPADOVÉ HOSPODÁŠTVÍ MĚSTA</a:t>
            </a:r>
          </a:p>
        </p:txBody>
      </p:sp>
      <p:pic>
        <p:nvPicPr>
          <p:cNvPr id="9" name="Obrázek 8">
            <a:extLst>
              <a:ext uri="{FF2B5EF4-FFF2-40B4-BE49-F238E27FC236}">
                <a16:creationId xmlns:a16="http://schemas.microsoft.com/office/drawing/2014/main" id="{282104FF-6182-A440-CEE3-7735FD5C0384}"/>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3004700" y="2007322"/>
            <a:ext cx="5627571" cy="4209600"/>
          </a:xfrm>
          <a:prstGeom prst="rect">
            <a:avLst/>
          </a:prstGeom>
        </p:spPr>
      </p:pic>
      <p:sp>
        <p:nvSpPr>
          <p:cNvPr id="10" name="TextovéPole 9">
            <a:extLst>
              <a:ext uri="{FF2B5EF4-FFF2-40B4-BE49-F238E27FC236}">
                <a16:creationId xmlns:a16="http://schemas.microsoft.com/office/drawing/2014/main" id="{CAD46DD8-513D-4FA8-6B81-9895BFEDBAF3}"/>
              </a:ext>
            </a:extLst>
          </p:cNvPr>
          <p:cNvSpPr txBox="1"/>
          <p:nvPr/>
        </p:nvSpPr>
        <p:spPr>
          <a:xfrm>
            <a:off x="3122146" y="6216922"/>
            <a:ext cx="5627571" cy="230832"/>
          </a:xfrm>
          <a:prstGeom prst="rect">
            <a:avLst/>
          </a:prstGeom>
          <a:noFill/>
        </p:spPr>
        <p:txBody>
          <a:bodyPr wrap="square" rtlCol="0">
            <a:spAutoFit/>
          </a:bodyPr>
          <a:lstStyle/>
          <a:p>
            <a:r>
              <a:rPr lang="cs-CZ" sz="900">
                <a:hlinkClick r:id="rId4" tooltip="https://verejneprostory.cz/aktivity-a-verejne-prostory/menime-verejne-prostory/sluzba-mms-podnety/agenttype/view/propertyid/52041"/>
              </a:rPr>
              <a:t>Tato fotka</a:t>
            </a:r>
            <a:r>
              <a:rPr lang="cs-CZ" sz="900"/>
              <a:t> od autora Neznámý autor s licencí </a:t>
            </a:r>
            <a:r>
              <a:rPr lang="cs-CZ" sz="900">
                <a:hlinkClick r:id="rId5" tooltip="https://creativecommons.org/licenses/by-nc/3.0/"/>
              </a:rPr>
              <a:t>CC BY-NC</a:t>
            </a:r>
            <a:endParaRPr lang="cs-CZ" sz="900"/>
          </a:p>
        </p:txBody>
      </p:sp>
    </p:spTree>
    <p:extLst>
      <p:ext uri="{BB962C8B-B14F-4D97-AF65-F5344CB8AC3E}">
        <p14:creationId xmlns:p14="http://schemas.microsoft.com/office/powerpoint/2010/main" val="24718077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DD462F"/>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7C46C38-95B4-4528-67EC-426DF7ABBA13}"/>
              </a:ext>
            </a:extLst>
          </p:cNvPr>
          <p:cNvSpPr>
            <a:spLocks noGrp="1"/>
          </p:cNvSpPr>
          <p:nvPr>
            <p:ph type="title"/>
          </p:nvPr>
        </p:nvSpPr>
        <p:spPr/>
        <p:txBody>
          <a:bodyPr/>
          <a:lstStyle/>
          <a:p>
            <a:r>
              <a:rPr lang="cs-CZ" dirty="0"/>
              <a:t>Současný stav</a:t>
            </a:r>
          </a:p>
        </p:txBody>
      </p:sp>
      <p:sp>
        <p:nvSpPr>
          <p:cNvPr id="4" name="TextovéPole 3">
            <a:extLst>
              <a:ext uri="{FF2B5EF4-FFF2-40B4-BE49-F238E27FC236}">
                <a16:creationId xmlns:a16="http://schemas.microsoft.com/office/drawing/2014/main" id="{B71BA776-15C8-E315-F3F2-4DB5FF54E69C}"/>
              </a:ext>
            </a:extLst>
          </p:cNvPr>
          <p:cNvSpPr txBox="1"/>
          <p:nvPr/>
        </p:nvSpPr>
        <p:spPr>
          <a:xfrm>
            <a:off x="622169" y="1621410"/>
            <a:ext cx="3949831" cy="369332"/>
          </a:xfrm>
          <a:prstGeom prst="rect">
            <a:avLst/>
          </a:prstGeom>
          <a:noFill/>
        </p:spPr>
        <p:txBody>
          <a:bodyPr wrap="square" rtlCol="0">
            <a:spAutoFit/>
          </a:bodyPr>
          <a:lstStyle/>
          <a:p>
            <a:r>
              <a:rPr lang="cs-CZ" dirty="0"/>
              <a:t>Popelnice 60, 80, 110, 120, 240, 340</a:t>
            </a:r>
          </a:p>
        </p:txBody>
      </p:sp>
      <p:sp>
        <p:nvSpPr>
          <p:cNvPr id="5" name="TextovéPole 4">
            <a:extLst>
              <a:ext uri="{FF2B5EF4-FFF2-40B4-BE49-F238E27FC236}">
                <a16:creationId xmlns:a16="http://schemas.microsoft.com/office/drawing/2014/main" id="{3EA46DF1-1C01-4525-E1DF-401D9F51956F}"/>
              </a:ext>
            </a:extLst>
          </p:cNvPr>
          <p:cNvSpPr txBox="1"/>
          <p:nvPr/>
        </p:nvSpPr>
        <p:spPr>
          <a:xfrm>
            <a:off x="622169" y="2115473"/>
            <a:ext cx="3535052" cy="2031325"/>
          </a:xfrm>
          <a:prstGeom prst="rect">
            <a:avLst/>
          </a:prstGeom>
          <a:noFill/>
        </p:spPr>
        <p:txBody>
          <a:bodyPr wrap="square" rtlCol="0">
            <a:spAutoFit/>
          </a:bodyPr>
          <a:lstStyle/>
          <a:p>
            <a:r>
              <a:rPr lang="cs-CZ" dirty="0"/>
              <a:t>Kontejnery 660, 1100</a:t>
            </a:r>
          </a:p>
          <a:p>
            <a:endParaRPr lang="cs-CZ" dirty="0"/>
          </a:p>
          <a:p>
            <a:r>
              <a:rPr lang="cs-CZ" dirty="0"/>
              <a:t>Stanoviště na tříděný odpad </a:t>
            </a:r>
          </a:p>
          <a:p>
            <a:r>
              <a:rPr lang="cs-CZ" dirty="0"/>
              <a:t>11 stanovišť</a:t>
            </a:r>
          </a:p>
          <a:p>
            <a:endParaRPr lang="cs-CZ" dirty="0"/>
          </a:p>
          <a:p>
            <a:r>
              <a:rPr lang="cs-CZ" dirty="0"/>
              <a:t>Sběrné místo za nádražím – bývalý manipulační sklad</a:t>
            </a:r>
          </a:p>
        </p:txBody>
      </p:sp>
      <p:pic>
        <p:nvPicPr>
          <p:cNvPr id="7" name="Obrázek 6">
            <a:extLst>
              <a:ext uri="{FF2B5EF4-FFF2-40B4-BE49-F238E27FC236}">
                <a16:creationId xmlns:a16="http://schemas.microsoft.com/office/drawing/2014/main" id="{091B6C5C-5E33-3E42-4031-534ACAE663D2}"/>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4507424" y="1621410"/>
            <a:ext cx="4486729" cy="2525388"/>
          </a:xfrm>
          <a:prstGeom prst="rect">
            <a:avLst/>
          </a:prstGeom>
        </p:spPr>
      </p:pic>
      <p:sp>
        <p:nvSpPr>
          <p:cNvPr id="8" name="TextovéPole 7">
            <a:extLst>
              <a:ext uri="{FF2B5EF4-FFF2-40B4-BE49-F238E27FC236}">
                <a16:creationId xmlns:a16="http://schemas.microsoft.com/office/drawing/2014/main" id="{7A0A0197-C962-9DCF-E121-085BD214207B}"/>
              </a:ext>
            </a:extLst>
          </p:cNvPr>
          <p:cNvSpPr txBox="1"/>
          <p:nvPr/>
        </p:nvSpPr>
        <p:spPr>
          <a:xfrm>
            <a:off x="4572000" y="5902612"/>
            <a:ext cx="3949831" cy="230832"/>
          </a:xfrm>
          <a:prstGeom prst="rect">
            <a:avLst/>
          </a:prstGeom>
          <a:noFill/>
        </p:spPr>
        <p:txBody>
          <a:bodyPr wrap="square" rtlCol="0">
            <a:spAutoFit/>
          </a:bodyPr>
          <a:lstStyle/>
          <a:p>
            <a:r>
              <a:rPr lang="cs-CZ" sz="900">
                <a:hlinkClick r:id="rId3" tooltip="https://verejneprostory.cz/aktivity-a-verejne-prostory/menime-verejne-prostory/sluzba-mms-podnety/agenttype/view/propertyid/49567"/>
              </a:rPr>
              <a:t>Tato fotka</a:t>
            </a:r>
            <a:r>
              <a:rPr lang="cs-CZ" sz="900"/>
              <a:t> od autora Neznámý autor s licencí </a:t>
            </a:r>
            <a:r>
              <a:rPr lang="cs-CZ" sz="900">
                <a:hlinkClick r:id="rId4" tooltip="https://creativecommons.org/licenses/by-nc/3.0/"/>
              </a:rPr>
              <a:t>CC BY-NC</a:t>
            </a:r>
            <a:endParaRPr lang="cs-CZ" sz="900"/>
          </a:p>
        </p:txBody>
      </p:sp>
      <p:pic>
        <p:nvPicPr>
          <p:cNvPr id="10" name="Obrázek 9">
            <a:extLst>
              <a:ext uri="{FF2B5EF4-FFF2-40B4-BE49-F238E27FC236}">
                <a16:creationId xmlns:a16="http://schemas.microsoft.com/office/drawing/2014/main" id="{DA9F397F-410E-EEFE-A034-6AAF6277432D}"/>
              </a:ext>
            </a:extLst>
          </p:cNvPr>
          <p:cNvPicPr>
            <a:picLocks noChangeAspect="1"/>
          </p:cNvPicPr>
          <p:nvPr/>
        </p:nvPicPr>
        <p:blipFill>
          <a:blip r:embed="rId5">
            <a:extLst>
              <a:ext uri="{837473B0-CC2E-450A-ABE3-18F120FF3D39}">
                <a1611:picAttrSrcUrl xmlns:a1611="http://schemas.microsoft.com/office/drawing/2016/11/main" r:id="rId6"/>
              </a:ext>
            </a:extLst>
          </a:blip>
          <a:stretch>
            <a:fillRect/>
          </a:stretch>
        </p:blipFill>
        <p:spPr>
          <a:xfrm>
            <a:off x="9211951" y="1621410"/>
            <a:ext cx="2103356" cy="2804474"/>
          </a:xfrm>
          <a:prstGeom prst="rect">
            <a:avLst/>
          </a:prstGeom>
        </p:spPr>
      </p:pic>
      <p:sp>
        <p:nvSpPr>
          <p:cNvPr id="13" name="TextovéPole 12">
            <a:extLst>
              <a:ext uri="{FF2B5EF4-FFF2-40B4-BE49-F238E27FC236}">
                <a16:creationId xmlns:a16="http://schemas.microsoft.com/office/drawing/2014/main" id="{444E6D09-1DF0-B410-E3DB-704D6BAA1F7F}"/>
              </a:ext>
            </a:extLst>
          </p:cNvPr>
          <p:cNvSpPr txBox="1"/>
          <p:nvPr/>
        </p:nvSpPr>
        <p:spPr>
          <a:xfrm>
            <a:off x="3175280" y="4772047"/>
            <a:ext cx="5818874" cy="830997"/>
          </a:xfrm>
          <a:prstGeom prst="rect">
            <a:avLst/>
          </a:prstGeom>
          <a:noFill/>
        </p:spPr>
        <p:txBody>
          <a:bodyPr wrap="square" rtlCol="0">
            <a:spAutoFit/>
          </a:bodyPr>
          <a:lstStyle/>
          <a:p>
            <a:r>
              <a:rPr lang="cs-CZ" sz="2400" b="1" dirty="0"/>
              <a:t>U jednotlivých čp. nádoba na SKO</a:t>
            </a:r>
          </a:p>
          <a:p>
            <a:r>
              <a:rPr lang="cs-CZ" sz="2400" b="1" dirty="0"/>
              <a:t>Frekvence svozu SKO 1xT nebo 1x14D</a:t>
            </a:r>
          </a:p>
        </p:txBody>
      </p:sp>
    </p:spTree>
    <p:extLst>
      <p:ext uri="{BB962C8B-B14F-4D97-AF65-F5344CB8AC3E}">
        <p14:creationId xmlns:p14="http://schemas.microsoft.com/office/powerpoint/2010/main" val="7657104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DD462F"/>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7C46C38-95B4-4528-67EC-426DF7ABBA13}"/>
              </a:ext>
            </a:extLst>
          </p:cNvPr>
          <p:cNvSpPr>
            <a:spLocks noGrp="1"/>
          </p:cNvSpPr>
          <p:nvPr>
            <p:ph type="title"/>
          </p:nvPr>
        </p:nvSpPr>
        <p:spPr/>
        <p:txBody>
          <a:bodyPr/>
          <a:lstStyle/>
          <a:p>
            <a:r>
              <a:rPr lang="cs-CZ" dirty="0" err="1"/>
              <a:t>Door</a:t>
            </a:r>
            <a:r>
              <a:rPr lang="cs-CZ" dirty="0"/>
              <a:t> to </a:t>
            </a:r>
            <a:r>
              <a:rPr lang="cs-CZ" dirty="0" err="1"/>
              <a:t>Door</a:t>
            </a:r>
            <a:endParaRPr lang="cs-CZ" dirty="0"/>
          </a:p>
        </p:txBody>
      </p:sp>
      <p:sp>
        <p:nvSpPr>
          <p:cNvPr id="4" name="TextovéPole 3">
            <a:extLst>
              <a:ext uri="{FF2B5EF4-FFF2-40B4-BE49-F238E27FC236}">
                <a16:creationId xmlns:a16="http://schemas.microsoft.com/office/drawing/2014/main" id="{B71BA776-15C8-E315-F3F2-4DB5FF54E69C}"/>
              </a:ext>
            </a:extLst>
          </p:cNvPr>
          <p:cNvSpPr txBox="1"/>
          <p:nvPr/>
        </p:nvSpPr>
        <p:spPr>
          <a:xfrm>
            <a:off x="622169" y="1621410"/>
            <a:ext cx="3949831" cy="369332"/>
          </a:xfrm>
          <a:prstGeom prst="rect">
            <a:avLst/>
          </a:prstGeom>
          <a:noFill/>
        </p:spPr>
        <p:txBody>
          <a:bodyPr wrap="square" rtlCol="0">
            <a:spAutoFit/>
          </a:bodyPr>
          <a:lstStyle/>
          <a:p>
            <a:r>
              <a:rPr lang="cs-CZ" dirty="0"/>
              <a:t>Popelnice 60, 80, 110, 120, 240, 340</a:t>
            </a:r>
          </a:p>
        </p:txBody>
      </p:sp>
      <p:sp>
        <p:nvSpPr>
          <p:cNvPr id="5" name="TextovéPole 4">
            <a:extLst>
              <a:ext uri="{FF2B5EF4-FFF2-40B4-BE49-F238E27FC236}">
                <a16:creationId xmlns:a16="http://schemas.microsoft.com/office/drawing/2014/main" id="{3EA46DF1-1C01-4525-E1DF-401D9F51956F}"/>
              </a:ext>
            </a:extLst>
          </p:cNvPr>
          <p:cNvSpPr txBox="1"/>
          <p:nvPr/>
        </p:nvSpPr>
        <p:spPr>
          <a:xfrm>
            <a:off x="622169" y="2115473"/>
            <a:ext cx="3535052" cy="2031325"/>
          </a:xfrm>
          <a:prstGeom prst="rect">
            <a:avLst/>
          </a:prstGeom>
          <a:noFill/>
        </p:spPr>
        <p:txBody>
          <a:bodyPr wrap="square" rtlCol="0">
            <a:spAutoFit/>
          </a:bodyPr>
          <a:lstStyle/>
          <a:p>
            <a:r>
              <a:rPr lang="cs-CZ" dirty="0"/>
              <a:t>Kontejnery 660, 1100</a:t>
            </a:r>
          </a:p>
          <a:p>
            <a:endParaRPr lang="cs-CZ" dirty="0"/>
          </a:p>
          <a:p>
            <a:r>
              <a:rPr lang="cs-CZ" dirty="0"/>
              <a:t>Stanoviště na tříděný odpad </a:t>
            </a:r>
          </a:p>
          <a:p>
            <a:r>
              <a:rPr lang="cs-CZ" dirty="0"/>
              <a:t>2 stanoviště</a:t>
            </a:r>
          </a:p>
          <a:p>
            <a:endParaRPr lang="cs-CZ" dirty="0"/>
          </a:p>
          <a:p>
            <a:r>
              <a:rPr lang="cs-CZ" dirty="0"/>
              <a:t>Sběrné místo za nádražím – bývalý manipulační sklad</a:t>
            </a:r>
          </a:p>
        </p:txBody>
      </p:sp>
      <p:sp>
        <p:nvSpPr>
          <p:cNvPr id="3" name="TextovéPole 2">
            <a:extLst>
              <a:ext uri="{FF2B5EF4-FFF2-40B4-BE49-F238E27FC236}">
                <a16:creationId xmlns:a16="http://schemas.microsoft.com/office/drawing/2014/main" id="{D430A325-A40F-B514-272C-4E82174E50CD}"/>
              </a:ext>
            </a:extLst>
          </p:cNvPr>
          <p:cNvSpPr txBox="1"/>
          <p:nvPr/>
        </p:nvSpPr>
        <p:spPr>
          <a:xfrm>
            <a:off x="2714920" y="4821091"/>
            <a:ext cx="6711884" cy="1200329"/>
          </a:xfrm>
          <a:prstGeom prst="rect">
            <a:avLst/>
          </a:prstGeom>
          <a:noFill/>
        </p:spPr>
        <p:txBody>
          <a:bodyPr wrap="square" rtlCol="0">
            <a:spAutoFit/>
          </a:bodyPr>
          <a:lstStyle/>
          <a:p>
            <a:pPr algn="ctr"/>
            <a:r>
              <a:rPr lang="cs-CZ" sz="2400" b="1" dirty="0"/>
              <a:t>U jednotlivých čp. nádoba na SKO + nádoba na plast a nádoba na papír, </a:t>
            </a:r>
            <a:r>
              <a:rPr lang="cs-CZ" sz="2400" b="1" dirty="0">
                <a:solidFill>
                  <a:srgbClr val="FF0000"/>
                </a:solidFill>
              </a:rPr>
              <a:t>frekvence svozu dle kalendáře</a:t>
            </a:r>
          </a:p>
        </p:txBody>
      </p:sp>
      <p:pic>
        <p:nvPicPr>
          <p:cNvPr id="13" name="Obrázek 12">
            <a:extLst>
              <a:ext uri="{FF2B5EF4-FFF2-40B4-BE49-F238E27FC236}">
                <a16:creationId xmlns:a16="http://schemas.microsoft.com/office/drawing/2014/main" id="{2BE4ADCD-4957-0632-10E6-46F0C6061DA8}"/>
              </a:ext>
            </a:extLst>
          </p:cNvPr>
          <p:cNvPicPr>
            <a:picLocks noChangeAspect="1"/>
          </p:cNvPicPr>
          <p:nvPr/>
        </p:nvPicPr>
        <p:blipFill>
          <a:blip r:embed="rId2"/>
          <a:stretch>
            <a:fillRect/>
          </a:stretch>
        </p:blipFill>
        <p:spPr>
          <a:xfrm>
            <a:off x="5758403" y="1446354"/>
            <a:ext cx="3949831" cy="2838027"/>
          </a:xfrm>
          <a:prstGeom prst="rect">
            <a:avLst/>
          </a:prstGeom>
        </p:spPr>
      </p:pic>
    </p:spTree>
    <p:extLst>
      <p:ext uri="{BB962C8B-B14F-4D97-AF65-F5344CB8AC3E}">
        <p14:creationId xmlns:p14="http://schemas.microsoft.com/office/powerpoint/2010/main" val="20849613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469FDA9-BD68-1C06-40BD-B13DC89210D2}"/>
              </a:ext>
            </a:extLst>
          </p:cNvPr>
          <p:cNvSpPr>
            <a:spLocks noGrp="1"/>
          </p:cNvSpPr>
          <p:nvPr>
            <p:ph type="title"/>
          </p:nvPr>
        </p:nvSpPr>
        <p:spPr>
          <a:xfrm>
            <a:off x="2067204" y="970584"/>
            <a:ext cx="6876288" cy="640080"/>
          </a:xfrm>
        </p:spPr>
        <p:txBody>
          <a:bodyPr>
            <a:normAutofit fontScale="90000"/>
          </a:bodyPr>
          <a:lstStyle/>
          <a:p>
            <a:r>
              <a:rPr lang="cs-CZ" dirty="0"/>
              <a:t>Důvody pro zavedení nového systému</a:t>
            </a:r>
          </a:p>
        </p:txBody>
      </p:sp>
      <p:sp>
        <p:nvSpPr>
          <p:cNvPr id="3" name="Zástupný obsah 2">
            <a:extLst>
              <a:ext uri="{FF2B5EF4-FFF2-40B4-BE49-F238E27FC236}">
                <a16:creationId xmlns:a16="http://schemas.microsoft.com/office/drawing/2014/main" id="{0D0CA930-37FD-295E-FA8C-17D9D85A1723}"/>
              </a:ext>
            </a:extLst>
          </p:cNvPr>
          <p:cNvSpPr>
            <a:spLocks noGrp="1"/>
          </p:cNvSpPr>
          <p:nvPr>
            <p:ph sz="quarter" idx="13"/>
          </p:nvPr>
        </p:nvSpPr>
        <p:spPr/>
        <p:txBody>
          <a:bodyPr>
            <a:normAutofit/>
          </a:bodyPr>
          <a:lstStyle/>
          <a:p>
            <a:r>
              <a:rPr lang="cs-CZ" dirty="0"/>
              <a:t>Zákon o odpadech – požadavek na dosažení vytříděnosti</a:t>
            </a:r>
          </a:p>
          <a:p>
            <a:pPr algn="just"/>
            <a:r>
              <a:rPr lang="cs-CZ" sz="1600" b="1" i="0" dirty="0">
                <a:solidFill>
                  <a:srgbClr val="000000"/>
                </a:solidFill>
                <a:effectLst/>
                <a:latin typeface="Arial" panose="020B0604020202020204" pitchFamily="34" charset="0"/>
              </a:rPr>
              <a:t>(3)</a:t>
            </a:r>
            <a:r>
              <a:rPr lang="cs-CZ" sz="1600" b="0" i="0" dirty="0">
                <a:solidFill>
                  <a:srgbClr val="000000"/>
                </a:solidFill>
                <a:effectLst/>
                <a:latin typeface="Arial" panose="020B0604020202020204" pitchFamily="34" charset="0"/>
              </a:rPr>
              <a:t> Obec je povinna zajistit, aby odděleně soustřeďované recyklovatelné složky komunálního odpadu tvořily v kalendářním roce 2025 a následujících letech alespoň 60 %, v kalendářním roce 2030 a následujících letech alespoň 65 % a v kalendářním roce 2035 a následujících letech alespoň 70 % z celkového množství komunálních odpadů, kterých je v daném kalendářním roce původcem. Do výpočtu podílu mohou být zahrnuty rovněž odděleně soustřeďované recyklovatelné složky komunálního odpadu vznikající na území obce při činnosti nepodnikajících fyzických osob, které nejsou předávány do obecního systému.</a:t>
            </a:r>
            <a:endParaRPr lang="cs-CZ" sz="1600" dirty="0"/>
          </a:p>
        </p:txBody>
      </p:sp>
    </p:spTree>
    <p:extLst>
      <p:ext uri="{BB962C8B-B14F-4D97-AF65-F5344CB8AC3E}">
        <p14:creationId xmlns:p14="http://schemas.microsoft.com/office/powerpoint/2010/main" val="35189587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469FDA9-BD68-1C06-40BD-B13DC89210D2}"/>
              </a:ext>
            </a:extLst>
          </p:cNvPr>
          <p:cNvSpPr>
            <a:spLocks noGrp="1"/>
          </p:cNvSpPr>
          <p:nvPr>
            <p:ph type="title"/>
          </p:nvPr>
        </p:nvSpPr>
        <p:spPr>
          <a:xfrm>
            <a:off x="2067204" y="970584"/>
            <a:ext cx="6876288" cy="640080"/>
          </a:xfrm>
        </p:spPr>
        <p:txBody>
          <a:bodyPr>
            <a:normAutofit fontScale="90000"/>
          </a:bodyPr>
          <a:lstStyle/>
          <a:p>
            <a:r>
              <a:rPr lang="cs-CZ" dirty="0"/>
              <a:t>Důvody pro zavedení nového systému</a:t>
            </a:r>
          </a:p>
        </p:txBody>
      </p:sp>
      <p:sp>
        <p:nvSpPr>
          <p:cNvPr id="3" name="Zástupný obsah 2">
            <a:extLst>
              <a:ext uri="{FF2B5EF4-FFF2-40B4-BE49-F238E27FC236}">
                <a16:creationId xmlns:a16="http://schemas.microsoft.com/office/drawing/2014/main" id="{0D0CA930-37FD-295E-FA8C-17D9D85A1723}"/>
              </a:ext>
            </a:extLst>
          </p:cNvPr>
          <p:cNvSpPr>
            <a:spLocks noGrp="1"/>
          </p:cNvSpPr>
          <p:nvPr>
            <p:ph sz="quarter" idx="13"/>
          </p:nvPr>
        </p:nvSpPr>
        <p:spPr/>
        <p:txBody>
          <a:bodyPr>
            <a:normAutofit/>
          </a:bodyPr>
          <a:lstStyle/>
          <a:p>
            <a:r>
              <a:rPr lang="cs-CZ" dirty="0"/>
              <a:t>Služba až do domu </a:t>
            </a:r>
          </a:p>
          <a:p>
            <a:r>
              <a:rPr lang="cs-CZ" dirty="0"/>
              <a:t>Občané nebudou muset s tříděným odpadem na stanoviště, prostě ho odloží do nádoby u své nemovitosti.</a:t>
            </a:r>
          </a:p>
        </p:txBody>
      </p:sp>
    </p:spTree>
    <p:extLst>
      <p:ext uri="{BB962C8B-B14F-4D97-AF65-F5344CB8AC3E}">
        <p14:creationId xmlns:p14="http://schemas.microsoft.com/office/powerpoint/2010/main" val="27454638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469FDA9-BD68-1C06-40BD-B13DC89210D2}"/>
              </a:ext>
            </a:extLst>
          </p:cNvPr>
          <p:cNvSpPr>
            <a:spLocks noGrp="1"/>
          </p:cNvSpPr>
          <p:nvPr>
            <p:ph type="title"/>
          </p:nvPr>
        </p:nvSpPr>
        <p:spPr>
          <a:xfrm>
            <a:off x="2067204" y="970584"/>
            <a:ext cx="6876288" cy="640080"/>
          </a:xfrm>
        </p:spPr>
        <p:txBody>
          <a:bodyPr>
            <a:normAutofit fontScale="90000"/>
          </a:bodyPr>
          <a:lstStyle/>
          <a:p>
            <a:r>
              <a:rPr lang="cs-CZ" dirty="0"/>
              <a:t>Důvody pro zavedení nového systému</a:t>
            </a:r>
          </a:p>
        </p:txBody>
      </p:sp>
      <p:sp>
        <p:nvSpPr>
          <p:cNvPr id="3" name="Zástupný obsah 2">
            <a:extLst>
              <a:ext uri="{FF2B5EF4-FFF2-40B4-BE49-F238E27FC236}">
                <a16:creationId xmlns:a16="http://schemas.microsoft.com/office/drawing/2014/main" id="{0D0CA930-37FD-295E-FA8C-17D9D85A1723}"/>
              </a:ext>
            </a:extLst>
          </p:cNvPr>
          <p:cNvSpPr>
            <a:spLocks noGrp="1"/>
          </p:cNvSpPr>
          <p:nvPr>
            <p:ph sz="quarter" idx="13"/>
          </p:nvPr>
        </p:nvSpPr>
        <p:spPr>
          <a:xfrm>
            <a:off x="303826" y="2390638"/>
            <a:ext cx="9445752" cy="3977640"/>
          </a:xfrm>
        </p:spPr>
        <p:txBody>
          <a:bodyPr>
            <a:normAutofit/>
          </a:bodyPr>
          <a:lstStyle/>
          <a:p>
            <a:r>
              <a:rPr lang="cs-CZ" dirty="0"/>
              <a:t>Odpadne úklid stanovišť s tříděným odpadem </a:t>
            </a:r>
          </a:p>
          <a:p>
            <a:r>
              <a:rPr lang="cs-CZ" dirty="0"/>
              <a:t>V současné době probíhá úklid na stanovištích 2 x týdně, případně dle potřeby. Do nádob pravděpodobně často ukládají odpad i podnikatelé a občané bez trvalého bydliště v Rychnově.</a:t>
            </a:r>
          </a:p>
        </p:txBody>
      </p:sp>
    </p:spTree>
    <p:extLst>
      <p:ext uri="{BB962C8B-B14F-4D97-AF65-F5344CB8AC3E}">
        <p14:creationId xmlns:p14="http://schemas.microsoft.com/office/powerpoint/2010/main" val="38059450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3DB279D-EF0C-D4CF-7E3F-9BB54F18BB14}"/>
              </a:ext>
            </a:extLst>
          </p:cNvPr>
          <p:cNvSpPr>
            <a:spLocks noGrp="1"/>
          </p:cNvSpPr>
          <p:nvPr>
            <p:ph type="title"/>
          </p:nvPr>
        </p:nvSpPr>
        <p:spPr/>
        <p:txBody>
          <a:bodyPr>
            <a:normAutofit fontScale="90000"/>
          </a:bodyPr>
          <a:lstStyle/>
          <a:p>
            <a:r>
              <a:rPr lang="cs-CZ" dirty="0"/>
              <a:t>Srovnání nákladů obou systémů – cca 285.000 Kč</a:t>
            </a:r>
          </a:p>
        </p:txBody>
      </p:sp>
      <p:graphicFrame>
        <p:nvGraphicFramePr>
          <p:cNvPr id="4" name="Zástupný obsah 3">
            <a:extLst>
              <a:ext uri="{FF2B5EF4-FFF2-40B4-BE49-F238E27FC236}">
                <a16:creationId xmlns:a16="http://schemas.microsoft.com/office/drawing/2014/main" id="{7145E663-0E04-A827-D624-836E3C5DD8DB}"/>
              </a:ext>
            </a:extLst>
          </p:cNvPr>
          <p:cNvGraphicFramePr>
            <a:graphicFrameLocks noGrp="1"/>
          </p:cNvGraphicFramePr>
          <p:nvPr>
            <p:ph sz="quarter" idx="10"/>
            <p:extLst>
              <p:ext uri="{D42A27DB-BD31-4B8C-83A1-F6EECF244321}">
                <p14:modId xmlns:p14="http://schemas.microsoft.com/office/powerpoint/2010/main" val="4275062170"/>
              </p:ext>
            </p:extLst>
          </p:nvPr>
        </p:nvGraphicFramePr>
        <p:xfrm>
          <a:off x="596310" y="1951349"/>
          <a:ext cx="10027697" cy="3271100"/>
        </p:xfrm>
        <a:graphic>
          <a:graphicData uri="http://schemas.openxmlformats.org/drawingml/2006/table">
            <a:tbl>
              <a:tblPr>
                <a:tableStyleId>{5C22544A-7EE6-4342-B048-85BDC9FD1C3A}</a:tableStyleId>
              </a:tblPr>
              <a:tblGrid>
                <a:gridCol w="1557701">
                  <a:extLst>
                    <a:ext uri="{9D8B030D-6E8A-4147-A177-3AD203B41FA5}">
                      <a16:colId xmlns:a16="http://schemas.microsoft.com/office/drawing/2014/main" val="2799084241"/>
                    </a:ext>
                  </a:extLst>
                </a:gridCol>
                <a:gridCol w="2076935">
                  <a:extLst>
                    <a:ext uri="{9D8B030D-6E8A-4147-A177-3AD203B41FA5}">
                      <a16:colId xmlns:a16="http://schemas.microsoft.com/office/drawing/2014/main" val="2762785185"/>
                    </a:ext>
                  </a:extLst>
                </a:gridCol>
                <a:gridCol w="1379213">
                  <a:extLst>
                    <a:ext uri="{9D8B030D-6E8A-4147-A177-3AD203B41FA5}">
                      <a16:colId xmlns:a16="http://schemas.microsoft.com/office/drawing/2014/main" val="1633096610"/>
                    </a:ext>
                  </a:extLst>
                </a:gridCol>
                <a:gridCol w="1427892">
                  <a:extLst>
                    <a:ext uri="{9D8B030D-6E8A-4147-A177-3AD203B41FA5}">
                      <a16:colId xmlns:a16="http://schemas.microsoft.com/office/drawing/2014/main" val="1514835686"/>
                    </a:ext>
                  </a:extLst>
                </a:gridCol>
                <a:gridCol w="3585956">
                  <a:extLst>
                    <a:ext uri="{9D8B030D-6E8A-4147-A177-3AD203B41FA5}">
                      <a16:colId xmlns:a16="http://schemas.microsoft.com/office/drawing/2014/main" val="540792551"/>
                    </a:ext>
                  </a:extLst>
                </a:gridCol>
              </a:tblGrid>
              <a:tr h="446504">
                <a:tc>
                  <a:txBody>
                    <a:bodyPr/>
                    <a:lstStyle/>
                    <a:p>
                      <a:pPr algn="l" fontAlgn="ctr"/>
                      <a:r>
                        <a:rPr lang="cs-CZ" sz="1200" u="none" strike="noStrike" dirty="0">
                          <a:effectLst/>
                        </a:rPr>
                        <a:t>služba </a:t>
                      </a:r>
                      <a:endParaRPr lang="cs-CZ" sz="1200" b="0" i="0" u="none" strike="noStrike" dirty="0">
                        <a:solidFill>
                          <a:srgbClr val="000000"/>
                        </a:solidFill>
                        <a:effectLst/>
                        <a:latin typeface="Calibri" panose="020F0502020204030204" pitchFamily="34" charset="0"/>
                      </a:endParaRPr>
                    </a:p>
                  </a:txBody>
                  <a:tcPr marL="3573" marR="3573" marT="3573" marB="0" anchor="ctr"/>
                </a:tc>
                <a:tc>
                  <a:txBody>
                    <a:bodyPr/>
                    <a:lstStyle/>
                    <a:p>
                      <a:pPr algn="l" fontAlgn="ctr"/>
                      <a:r>
                        <a:rPr lang="cs-CZ" sz="1200" u="none" strike="noStrike">
                          <a:effectLst/>
                        </a:rPr>
                        <a:t>tžby 2022</a:t>
                      </a:r>
                      <a:endParaRPr lang="cs-CZ" sz="1200" b="0" i="0" u="none" strike="noStrike">
                        <a:solidFill>
                          <a:srgbClr val="000000"/>
                        </a:solidFill>
                        <a:effectLst/>
                        <a:latin typeface="Calibri" panose="020F0502020204030204" pitchFamily="34" charset="0"/>
                      </a:endParaRPr>
                    </a:p>
                  </a:txBody>
                  <a:tcPr marL="3573" marR="3573" marT="3573" marB="0" anchor="ctr"/>
                </a:tc>
                <a:tc>
                  <a:txBody>
                    <a:bodyPr/>
                    <a:lstStyle/>
                    <a:p>
                      <a:pPr algn="l" fontAlgn="ctr"/>
                      <a:r>
                        <a:rPr lang="cs-CZ" sz="1200" u="none" strike="noStrike">
                          <a:effectLst/>
                        </a:rPr>
                        <a:t>předpoklad 2023</a:t>
                      </a:r>
                      <a:endParaRPr lang="cs-CZ" sz="1200" b="0" i="0" u="none" strike="noStrike">
                        <a:solidFill>
                          <a:srgbClr val="000000"/>
                        </a:solidFill>
                        <a:effectLst/>
                        <a:latin typeface="Calibri" panose="020F0502020204030204" pitchFamily="34" charset="0"/>
                      </a:endParaRPr>
                    </a:p>
                  </a:txBody>
                  <a:tcPr marL="3573" marR="3573" marT="3573" marB="0" anchor="ctr"/>
                </a:tc>
                <a:tc>
                  <a:txBody>
                    <a:bodyPr/>
                    <a:lstStyle/>
                    <a:p>
                      <a:pPr algn="l" fontAlgn="ctr"/>
                      <a:r>
                        <a:rPr lang="cs-CZ" sz="1200" u="none" strike="noStrike">
                          <a:effectLst/>
                        </a:rPr>
                        <a:t>nový systém 2023</a:t>
                      </a:r>
                      <a:endParaRPr lang="cs-CZ" sz="1200" b="0" i="0" u="none" strike="noStrike">
                        <a:solidFill>
                          <a:srgbClr val="000000"/>
                        </a:solidFill>
                        <a:effectLst/>
                        <a:latin typeface="Calibri" panose="020F0502020204030204" pitchFamily="34" charset="0"/>
                      </a:endParaRPr>
                    </a:p>
                  </a:txBody>
                  <a:tcPr marL="3573" marR="3573" marT="3573" marB="0" anchor="ctr"/>
                </a:tc>
                <a:tc>
                  <a:txBody>
                    <a:bodyPr/>
                    <a:lstStyle/>
                    <a:p>
                      <a:pPr algn="l" fontAlgn="ctr"/>
                      <a:r>
                        <a:rPr lang="cs-CZ" sz="1200" u="none" strike="noStrike">
                          <a:effectLst/>
                        </a:rPr>
                        <a:t>nový systém - předpoklad 2023</a:t>
                      </a:r>
                      <a:endParaRPr lang="cs-CZ" sz="1200" b="0" i="0" u="none" strike="noStrike">
                        <a:solidFill>
                          <a:srgbClr val="000000"/>
                        </a:solidFill>
                        <a:effectLst/>
                        <a:latin typeface="Calibri" panose="020F0502020204030204" pitchFamily="34" charset="0"/>
                      </a:endParaRPr>
                    </a:p>
                  </a:txBody>
                  <a:tcPr marL="3573" marR="3573" marT="3573" marB="0" anchor="ctr"/>
                </a:tc>
                <a:extLst>
                  <a:ext uri="{0D108BD9-81ED-4DB2-BD59-A6C34878D82A}">
                    <a16:rowId xmlns:a16="http://schemas.microsoft.com/office/drawing/2014/main" val="3971706051"/>
                  </a:ext>
                </a:extLst>
              </a:tr>
              <a:tr h="776640">
                <a:tc>
                  <a:txBody>
                    <a:bodyPr/>
                    <a:lstStyle/>
                    <a:p>
                      <a:pPr algn="l" fontAlgn="ctr"/>
                      <a:r>
                        <a:rPr lang="cs-CZ" sz="1200" u="none" strike="noStrike" dirty="0">
                          <a:effectLst/>
                        </a:rPr>
                        <a:t>SKO v nádobách </a:t>
                      </a:r>
                      <a:endParaRPr lang="cs-CZ" sz="1200" b="0" i="0" u="none" strike="noStrike" dirty="0">
                        <a:solidFill>
                          <a:srgbClr val="000000"/>
                        </a:solidFill>
                        <a:effectLst/>
                        <a:latin typeface="Calibri" panose="020F0502020204030204" pitchFamily="34" charset="0"/>
                      </a:endParaRPr>
                    </a:p>
                  </a:txBody>
                  <a:tcPr marL="3573" marR="3573" marT="3573" marB="0" anchor="ctr"/>
                </a:tc>
                <a:tc>
                  <a:txBody>
                    <a:bodyPr/>
                    <a:lstStyle/>
                    <a:p>
                      <a:pPr algn="l" fontAlgn="ctr"/>
                      <a:r>
                        <a:rPr lang="cs-CZ" sz="1200" u="none" strike="noStrike">
                          <a:effectLst/>
                        </a:rPr>
                        <a:t>                           1 945 953 Kč </a:t>
                      </a:r>
                      <a:endParaRPr lang="cs-CZ" sz="1200" b="0" i="0" u="none" strike="noStrike">
                        <a:solidFill>
                          <a:srgbClr val="000000"/>
                        </a:solidFill>
                        <a:effectLst/>
                        <a:latin typeface="Calibri" panose="020F0502020204030204" pitchFamily="34" charset="0"/>
                      </a:endParaRPr>
                    </a:p>
                  </a:txBody>
                  <a:tcPr marL="3573" marR="3573" marT="3573" marB="0" anchor="ctr"/>
                </a:tc>
                <a:tc>
                  <a:txBody>
                    <a:bodyPr/>
                    <a:lstStyle/>
                    <a:p>
                      <a:pPr algn="r" fontAlgn="ctr"/>
                      <a:r>
                        <a:rPr lang="cs-CZ" sz="1200" u="none" strike="noStrike">
                          <a:effectLst/>
                        </a:rPr>
                        <a:t>2 095 791 Kč</a:t>
                      </a:r>
                      <a:endParaRPr lang="cs-CZ" sz="1200" b="0" i="0" u="none" strike="noStrike">
                        <a:solidFill>
                          <a:srgbClr val="000000"/>
                        </a:solidFill>
                        <a:effectLst/>
                        <a:latin typeface="Calibri" panose="020F0502020204030204" pitchFamily="34" charset="0"/>
                      </a:endParaRPr>
                    </a:p>
                  </a:txBody>
                  <a:tcPr marL="3573" marR="3573" marT="3573" marB="0" anchor="ctr"/>
                </a:tc>
                <a:tc>
                  <a:txBody>
                    <a:bodyPr/>
                    <a:lstStyle/>
                    <a:p>
                      <a:pPr algn="r" fontAlgn="ctr"/>
                      <a:r>
                        <a:rPr lang="cs-CZ" sz="1200" u="none" strike="noStrike">
                          <a:effectLst/>
                        </a:rPr>
                        <a:t>1 489 994 Kč</a:t>
                      </a:r>
                      <a:endParaRPr lang="cs-CZ" sz="1200" b="0" i="0" u="none" strike="noStrike">
                        <a:solidFill>
                          <a:srgbClr val="000000"/>
                        </a:solidFill>
                        <a:effectLst/>
                        <a:latin typeface="Calibri" panose="020F0502020204030204" pitchFamily="34" charset="0"/>
                      </a:endParaRPr>
                    </a:p>
                  </a:txBody>
                  <a:tcPr marL="3573" marR="3573" marT="3573" marB="0" anchor="ctr"/>
                </a:tc>
                <a:tc>
                  <a:txBody>
                    <a:bodyPr/>
                    <a:lstStyle/>
                    <a:p>
                      <a:pPr algn="l" fontAlgn="ctr"/>
                      <a:r>
                        <a:rPr lang="cs-CZ" sz="1200" u="none" strike="noStrike" dirty="0">
                          <a:effectLst/>
                        </a:rPr>
                        <a:t>                                                        </a:t>
                      </a:r>
                      <a:r>
                        <a:rPr lang="cs-CZ" sz="1200" u="none" strike="noStrike" dirty="0">
                          <a:solidFill>
                            <a:srgbClr val="0070C0"/>
                          </a:solidFill>
                          <a:effectLst/>
                        </a:rPr>
                        <a:t>  - 605 797 Kč </a:t>
                      </a:r>
                      <a:endParaRPr lang="cs-CZ" sz="1200" b="0" i="0" u="none" strike="noStrike" dirty="0">
                        <a:solidFill>
                          <a:srgbClr val="0070C0"/>
                        </a:solidFill>
                        <a:effectLst/>
                        <a:latin typeface="Calibri" panose="020F0502020204030204" pitchFamily="34" charset="0"/>
                      </a:endParaRPr>
                    </a:p>
                  </a:txBody>
                  <a:tcPr marL="3573" marR="3573" marT="3573" marB="0" anchor="ctr"/>
                </a:tc>
                <a:extLst>
                  <a:ext uri="{0D108BD9-81ED-4DB2-BD59-A6C34878D82A}">
                    <a16:rowId xmlns:a16="http://schemas.microsoft.com/office/drawing/2014/main" val="3485455751"/>
                  </a:ext>
                </a:extLst>
              </a:tr>
              <a:tr h="800726">
                <a:tc>
                  <a:txBody>
                    <a:bodyPr/>
                    <a:lstStyle/>
                    <a:p>
                      <a:pPr algn="l" fontAlgn="ctr"/>
                      <a:r>
                        <a:rPr lang="cs-CZ" sz="1200" u="none" strike="noStrike">
                          <a:effectLst/>
                        </a:rPr>
                        <a:t>tříděné odpady  - papír</a:t>
                      </a:r>
                      <a:endParaRPr lang="cs-CZ" sz="1200" b="0" i="0" u="none" strike="noStrike">
                        <a:solidFill>
                          <a:srgbClr val="000000"/>
                        </a:solidFill>
                        <a:effectLst/>
                        <a:latin typeface="Calibri" panose="020F0502020204030204" pitchFamily="34" charset="0"/>
                      </a:endParaRPr>
                    </a:p>
                  </a:txBody>
                  <a:tcPr marL="3573" marR="3573" marT="3573" marB="0" anchor="ctr"/>
                </a:tc>
                <a:tc>
                  <a:txBody>
                    <a:bodyPr/>
                    <a:lstStyle/>
                    <a:p>
                      <a:pPr algn="l" fontAlgn="ctr"/>
                      <a:r>
                        <a:rPr lang="cs-CZ" sz="1200" u="none" strike="noStrike">
                          <a:effectLst/>
                        </a:rPr>
                        <a:t>                               216 405 Kč </a:t>
                      </a:r>
                      <a:endParaRPr lang="cs-CZ" sz="1200" b="0" i="0" u="none" strike="noStrike">
                        <a:solidFill>
                          <a:srgbClr val="000000"/>
                        </a:solidFill>
                        <a:effectLst/>
                        <a:latin typeface="Calibri" panose="020F0502020204030204" pitchFamily="34" charset="0"/>
                      </a:endParaRPr>
                    </a:p>
                  </a:txBody>
                  <a:tcPr marL="3573" marR="3573" marT="3573" marB="0" anchor="ctr"/>
                </a:tc>
                <a:tc>
                  <a:txBody>
                    <a:bodyPr/>
                    <a:lstStyle/>
                    <a:p>
                      <a:pPr algn="r" fontAlgn="ctr"/>
                      <a:r>
                        <a:rPr lang="cs-CZ" sz="1200" u="none" strike="noStrike">
                          <a:effectLst/>
                        </a:rPr>
                        <a:t>238 045 Kč</a:t>
                      </a:r>
                      <a:endParaRPr lang="cs-CZ" sz="1200" b="0" i="0" u="none" strike="noStrike">
                        <a:solidFill>
                          <a:srgbClr val="000000"/>
                        </a:solidFill>
                        <a:effectLst/>
                        <a:latin typeface="Calibri" panose="020F0502020204030204" pitchFamily="34" charset="0"/>
                      </a:endParaRPr>
                    </a:p>
                  </a:txBody>
                  <a:tcPr marL="3573" marR="3573" marT="3573" marB="0" anchor="ctr"/>
                </a:tc>
                <a:tc>
                  <a:txBody>
                    <a:bodyPr/>
                    <a:lstStyle/>
                    <a:p>
                      <a:pPr algn="r" fontAlgn="ctr"/>
                      <a:r>
                        <a:rPr lang="cs-CZ" sz="1200" u="none" strike="noStrike">
                          <a:effectLst/>
                        </a:rPr>
                        <a:t>474 750 Kč</a:t>
                      </a:r>
                      <a:endParaRPr lang="cs-CZ" sz="1200" b="0" i="0" u="none" strike="noStrike">
                        <a:solidFill>
                          <a:srgbClr val="000000"/>
                        </a:solidFill>
                        <a:effectLst/>
                        <a:latin typeface="Calibri" panose="020F0502020204030204" pitchFamily="34" charset="0"/>
                      </a:endParaRPr>
                    </a:p>
                  </a:txBody>
                  <a:tcPr marL="3573" marR="3573" marT="3573" marB="0" anchor="ctr"/>
                </a:tc>
                <a:tc>
                  <a:txBody>
                    <a:bodyPr/>
                    <a:lstStyle/>
                    <a:p>
                      <a:pPr algn="l" fontAlgn="ctr"/>
                      <a:r>
                        <a:rPr lang="cs-CZ" sz="1200" u="none" strike="noStrike" dirty="0">
                          <a:effectLst/>
                        </a:rPr>
                        <a:t>                                                           </a:t>
                      </a:r>
                      <a:r>
                        <a:rPr lang="cs-CZ" sz="1200" u="none" strike="noStrike" dirty="0">
                          <a:solidFill>
                            <a:srgbClr val="FF0000"/>
                          </a:solidFill>
                          <a:effectLst/>
                        </a:rPr>
                        <a:t>236 705 Kč </a:t>
                      </a:r>
                      <a:endParaRPr lang="cs-CZ" sz="1200" b="0" i="0" u="none" strike="noStrike" dirty="0">
                        <a:solidFill>
                          <a:srgbClr val="FF0000"/>
                        </a:solidFill>
                        <a:effectLst/>
                        <a:latin typeface="Calibri" panose="020F0502020204030204" pitchFamily="34" charset="0"/>
                      </a:endParaRPr>
                    </a:p>
                  </a:txBody>
                  <a:tcPr marL="3573" marR="3573" marT="3573" marB="0" anchor="ctr"/>
                </a:tc>
                <a:extLst>
                  <a:ext uri="{0D108BD9-81ED-4DB2-BD59-A6C34878D82A}">
                    <a16:rowId xmlns:a16="http://schemas.microsoft.com/office/drawing/2014/main" val="1739647159"/>
                  </a:ext>
                </a:extLst>
              </a:tr>
              <a:tr h="800726">
                <a:tc>
                  <a:txBody>
                    <a:bodyPr/>
                    <a:lstStyle/>
                    <a:p>
                      <a:pPr algn="l" fontAlgn="ctr"/>
                      <a:r>
                        <a:rPr lang="cs-CZ" sz="1200" u="none" strike="noStrike">
                          <a:effectLst/>
                        </a:rPr>
                        <a:t>tříděné odpady  - plast</a:t>
                      </a:r>
                      <a:endParaRPr lang="cs-CZ" sz="1200" b="0" i="0" u="none" strike="noStrike">
                        <a:solidFill>
                          <a:srgbClr val="000000"/>
                        </a:solidFill>
                        <a:effectLst/>
                        <a:latin typeface="Calibri" panose="020F0502020204030204" pitchFamily="34" charset="0"/>
                      </a:endParaRPr>
                    </a:p>
                  </a:txBody>
                  <a:tcPr marL="3573" marR="3573" marT="3573" marB="0" anchor="ctr"/>
                </a:tc>
                <a:tc>
                  <a:txBody>
                    <a:bodyPr/>
                    <a:lstStyle/>
                    <a:p>
                      <a:pPr algn="l" fontAlgn="ctr"/>
                      <a:r>
                        <a:rPr lang="cs-CZ" sz="1200" u="none" strike="noStrike">
                          <a:effectLst/>
                        </a:rPr>
                        <a:t>                               272 045 Kč</a:t>
                      </a:r>
                      <a:endParaRPr lang="cs-CZ" sz="1200" b="0" i="0" u="none" strike="noStrike">
                        <a:solidFill>
                          <a:srgbClr val="000000"/>
                        </a:solidFill>
                        <a:effectLst/>
                        <a:latin typeface="Calibri" panose="020F0502020204030204" pitchFamily="34" charset="0"/>
                      </a:endParaRPr>
                    </a:p>
                  </a:txBody>
                  <a:tcPr marL="3573" marR="3573" marT="3573" marB="0" anchor="ctr"/>
                </a:tc>
                <a:tc>
                  <a:txBody>
                    <a:bodyPr/>
                    <a:lstStyle/>
                    <a:p>
                      <a:pPr algn="r" fontAlgn="ctr"/>
                      <a:r>
                        <a:rPr lang="cs-CZ" sz="1200" u="none" strike="noStrike">
                          <a:effectLst/>
                        </a:rPr>
                        <a:t>299 250 Kč</a:t>
                      </a:r>
                      <a:endParaRPr lang="cs-CZ" sz="1200" b="0" i="0" u="none" strike="noStrike">
                        <a:solidFill>
                          <a:srgbClr val="000000"/>
                        </a:solidFill>
                        <a:effectLst/>
                        <a:latin typeface="Calibri" panose="020F0502020204030204" pitchFamily="34" charset="0"/>
                      </a:endParaRPr>
                    </a:p>
                  </a:txBody>
                  <a:tcPr marL="3573" marR="3573" marT="3573" marB="0" anchor="ctr"/>
                </a:tc>
                <a:tc>
                  <a:txBody>
                    <a:bodyPr/>
                    <a:lstStyle/>
                    <a:p>
                      <a:pPr algn="r" fontAlgn="ctr"/>
                      <a:r>
                        <a:rPr lang="cs-CZ" sz="1200" u="none" strike="noStrike">
                          <a:effectLst/>
                        </a:rPr>
                        <a:t>952 500 Kč</a:t>
                      </a:r>
                      <a:endParaRPr lang="cs-CZ" sz="1200" b="0" i="0" u="none" strike="noStrike">
                        <a:solidFill>
                          <a:srgbClr val="000000"/>
                        </a:solidFill>
                        <a:effectLst/>
                        <a:latin typeface="Calibri" panose="020F0502020204030204" pitchFamily="34" charset="0"/>
                      </a:endParaRPr>
                    </a:p>
                  </a:txBody>
                  <a:tcPr marL="3573" marR="3573" marT="3573" marB="0" anchor="ctr"/>
                </a:tc>
                <a:tc>
                  <a:txBody>
                    <a:bodyPr/>
                    <a:lstStyle/>
                    <a:p>
                      <a:pPr algn="l" fontAlgn="ctr"/>
                      <a:r>
                        <a:rPr lang="cs-CZ" sz="1200" u="none" strike="noStrike" dirty="0">
                          <a:effectLst/>
                        </a:rPr>
                        <a:t>                                                          </a:t>
                      </a:r>
                      <a:r>
                        <a:rPr lang="cs-CZ" sz="1200" u="none" strike="noStrike" dirty="0">
                          <a:solidFill>
                            <a:srgbClr val="FF0000"/>
                          </a:solidFill>
                          <a:effectLst/>
                        </a:rPr>
                        <a:t> 653 250 Kč </a:t>
                      </a:r>
                      <a:endParaRPr lang="cs-CZ" sz="1200" b="0" i="0" u="none" strike="noStrike" dirty="0">
                        <a:solidFill>
                          <a:srgbClr val="FF0000"/>
                        </a:solidFill>
                        <a:effectLst/>
                        <a:latin typeface="Calibri" panose="020F0502020204030204" pitchFamily="34" charset="0"/>
                      </a:endParaRPr>
                    </a:p>
                  </a:txBody>
                  <a:tcPr marL="3573" marR="3573" marT="3573" marB="0" anchor="ctr"/>
                </a:tc>
                <a:extLst>
                  <a:ext uri="{0D108BD9-81ED-4DB2-BD59-A6C34878D82A}">
                    <a16:rowId xmlns:a16="http://schemas.microsoft.com/office/drawing/2014/main" val="232959118"/>
                  </a:ext>
                </a:extLst>
              </a:tr>
              <a:tr h="446504">
                <a:tc>
                  <a:txBody>
                    <a:bodyPr/>
                    <a:lstStyle/>
                    <a:p>
                      <a:pPr algn="l" fontAlgn="ctr"/>
                      <a:r>
                        <a:rPr lang="cs-CZ" sz="1200" u="none" strike="noStrike">
                          <a:effectLst/>
                        </a:rPr>
                        <a:t>pytle</a:t>
                      </a:r>
                      <a:endParaRPr lang="cs-CZ" sz="1200" b="0" i="0" u="none" strike="noStrike">
                        <a:solidFill>
                          <a:srgbClr val="000000"/>
                        </a:solidFill>
                        <a:effectLst/>
                        <a:latin typeface="Calibri" panose="020F0502020204030204" pitchFamily="34" charset="0"/>
                      </a:endParaRPr>
                    </a:p>
                  </a:txBody>
                  <a:tcPr marL="3573" marR="3573" marT="3573" marB="0" anchor="ctr"/>
                </a:tc>
                <a:tc>
                  <a:txBody>
                    <a:bodyPr/>
                    <a:lstStyle/>
                    <a:p>
                      <a:pPr algn="r" fontAlgn="ctr"/>
                      <a:r>
                        <a:rPr lang="cs-CZ" sz="1200" u="none" strike="noStrike">
                          <a:effectLst/>
                        </a:rPr>
                        <a:t>69 940 Kč</a:t>
                      </a:r>
                      <a:endParaRPr lang="cs-CZ" sz="1200" b="0" i="0" u="none" strike="noStrike">
                        <a:solidFill>
                          <a:srgbClr val="000000"/>
                        </a:solidFill>
                        <a:effectLst/>
                        <a:latin typeface="Calibri" panose="020F0502020204030204" pitchFamily="34" charset="0"/>
                      </a:endParaRPr>
                    </a:p>
                  </a:txBody>
                  <a:tcPr marL="3573" marR="3573" marT="3573" marB="0" anchor="ctr"/>
                </a:tc>
                <a:tc>
                  <a:txBody>
                    <a:bodyPr/>
                    <a:lstStyle/>
                    <a:p>
                      <a:pPr algn="l" fontAlgn="ctr"/>
                      <a:r>
                        <a:rPr lang="cs-CZ" sz="1200" u="none" strike="noStrike">
                          <a:effectLst/>
                        </a:rPr>
                        <a:t> </a:t>
                      </a:r>
                      <a:endParaRPr lang="cs-CZ" sz="1200" b="0" i="0" u="none" strike="noStrike">
                        <a:solidFill>
                          <a:srgbClr val="000000"/>
                        </a:solidFill>
                        <a:effectLst/>
                        <a:latin typeface="Calibri" panose="020F0502020204030204" pitchFamily="34" charset="0"/>
                      </a:endParaRPr>
                    </a:p>
                  </a:txBody>
                  <a:tcPr marL="3573" marR="3573" marT="3573" marB="0" anchor="ctr"/>
                </a:tc>
                <a:tc>
                  <a:txBody>
                    <a:bodyPr/>
                    <a:lstStyle/>
                    <a:p>
                      <a:pPr algn="l" fontAlgn="ctr"/>
                      <a:r>
                        <a:rPr lang="cs-CZ" sz="1200" u="none" strike="noStrike">
                          <a:effectLst/>
                        </a:rPr>
                        <a:t> </a:t>
                      </a:r>
                      <a:endParaRPr lang="cs-CZ" sz="1200" b="0" i="0" u="none" strike="noStrike">
                        <a:solidFill>
                          <a:srgbClr val="000000"/>
                        </a:solidFill>
                        <a:effectLst/>
                        <a:latin typeface="Calibri" panose="020F0502020204030204" pitchFamily="34" charset="0"/>
                      </a:endParaRPr>
                    </a:p>
                  </a:txBody>
                  <a:tcPr marL="3573" marR="3573" marT="3573" marB="0" anchor="ctr"/>
                </a:tc>
                <a:tc>
                  <a:txBody>
                    <a:bodyPr/>
                    <a:lstStyle/>
                    <a:p>
                      <a:pPr algn="l" fontAlgn="ctr"/>
                      <a:r>
                        <a:rPr lang="cs-CZ" sz="1200" u="none" strike="noStrike" dirty="0">
                          <a:effectLst/>
                        </a:rPr>
                        <a:t> </a:t>
                      </a:r>
                      <a:endParaRPr lang="cs-CZ" sz="1200" b="0" i="0" u="none" strike="noStrike" dirty="0">
                        <a:solidFill>
                          <a:srgbClr val="000000"/>
                        </a:solidFill>
                        <a:effectLst/>
                        <a:latin typeface="Calibri" panose="020F0502020204030204" pitchFamily="34" charset="0"/>
                      </a:endParaRPr>
                    </a:p>
                  </a:txBody>
                  <a:tcPr marL="3573" marR="3573" marT="3573" marB="0" anchor="ctr"/>
                </a:tc>
                <a:extLst>
                  <a:ext uri="{0D108BD9-81ED-4DB2-BD59-A6C34878D82A}">
                    <a16:rowId xmlns:a16="http://schemas.microsoft.com/office/drawing/2014/main" val="2146517734"/>
                  </a:ext>
                </a:extLst>
              </a:tr>
            </a:tbl>
          </a:graphicData>
        </a:graphic>
      </p:graphicFrame>
      <p:sp>
        <p:nvSpPr>
          <p:cNvPr id="5" name="TextovéPole 4">
            <a:extLst>
              <a:ext uri="{FF2B5EF4-FFF2-40B4-BE49-F238E27FC236}">
                <a16:creationId xmlns:a16="http://schemas.microsoft.com/office/drawing/2014/main" id="{CCD06603-6511-473D-2D5A-7ABDA15D8308}"/>
              </a:ext>
            </a:extLst>
          </p:cNvPr>
          <p:cNvSpPr txBox="1"/>
          <p:nvPr/>
        </p:nvSpPr>
        <p:spPr>
          <a:xfrm>
            <a:off x="596310" y="5561814"/>
            <a:ext cx="4022824" cy="369332"/>
          </a:xfrm>
          <a:prstGeom prst="rect">
            <a:avLst/>
          </a:prstGeom>
          <a:noFill/>
        </p:spPr>
        <p:txBody>
          <a:bodyPr wrap="square" rtlCol="0">
            <a:spAutoFit/>
          </a:bodyPr>
          <a:lstStyle/>
          <a:p>
            <a:r>
              <a:rPr lang="cs-CZ" dirty="0"/>
              <a:t>Údaje od SKS Jablonec</a:t>
            </a:r>
          </a:p>
        </p:txBody>
      </p:sp>
    </p:spTree>
    <p:extLst>
      <p:ext uri="{BB962C8B-B14F-4D97-AF65-F5344CB8AC3E}">
        <p14:creationId xmlns:p14="http://schemas.microsoft.com/office/powerpoint/2010/main" val="29704386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C0E4456-2369-7FE7-5533-51E3F1399BFE}"/>
              </a:ext>
            </a:extLst>
          </p:cNvPr>
          <p:cNvSpPr>
            <a:spLocks noGrp="1"/>
          </p:cNvSpPr>
          <p:nvPr>
            <p:ph type="title"/>
          </p:nvPr>
        </p:nvSpPr>
        <p:spPr/>
        <p:txBody>
          <a:bodyPr/>
          <a:lstStyle/>
          <a:p>
            <a:r>
              <a:rPr lang="cs-CZ" dirty="0"/>
              <a:t>Časový harmonogram </a:t>
            </a:r>
          </a:p>
        </p:txBody>
      </p:sp>
      <p:sp>
        <p:nvSpPr>
          <p:cNvPr id="3" name="Zástupný obsah 2">
            <a:extLst>
              <a:ext uri="{FF2B5EF4-FFF2-40B4-BE49-F238E27FC236}">
                <a16:creationId xmlns:a16="http://schemas.microsoft.com/office/drawing/2014/main" id="{2E52D745-76B9-44F9-7E9B-B0AD2FD7C743}"/>
              </a:ext>
            </a:extLst>
          </p:cNvPr>
          <p:cNvSpPr>
            <a:spLocks noGrp="1"/>
          </p:cNvSpPr>
          <p:nvPr>
            <p:ph sz="quarter" idx="10"/>
          </p:nvPr>
        </p:nvSpPr>
        <p:spPr>
          <a:xfrm>
            <a:off x="539495" y="1435608"/>
            <a:ext cx="10753815" cy="3977640"/>
          </a:xfrm>
        </p:spPr>
        <p:txBody>
          <a:bodyPr/>
          <a:lstStyle/>
          <a:p>
            <a:pPr marL="228600" indent="-228600">
              <a:buAutoNum type="arabicParenR"/>
            </a:pPr>
            <a:r>
              <a:rPr lang="cs-CZ" sz="1600" b="1" dirty="0"/>
              <a:t>Rozhodnutí zastupitelstva  - leden nebo únor 2023</a:t>
            </a:r>
          </a:p>
          <a:p>
            <a:pPr marL="228600" indent="-228600">
              <a:buAutoNum type="arabicParenR"/>
            </a:pPr>
            <a:r>
              <a:rPr lang="cs-CZ" sz="1600" b="1" dirty="0"/>
              <a:t>Změna obecné vyhlášky o nakládání s odpadem – březen nebo duben 2023</a:t>
            </a:r>
          </a:p>
          <a:p>
            <a:pPr marL="228600" indent="-228600">
              <a:buAutoNum type="arabicParenR"/>
            </a:pPr>
            <a:r>
              <a:rPr lang="cs-CZ" sz="1600" b="1" dirty="0"/>
              <a:t>Kampaň – web, zpravodaj, letáky do schránek – od rozhodnutí zastupitelstva průběžně, letáky cca měsíc před zavedením </a:t>
            </a:r>
          </a:p>
          <a:p>
            <a:pPr marL="228600" indent="-228600">
              <a:buAutoNum type="arabicParenR"/>
            </a:pPr>
            <a:r>
              <a:rPr lang="cs-CZ" sz="1600" b="1" dirty="0"/>
              <a:t>Přistavení nádob – cca od 15.5. do 20.6.2023</a:t>
            </a:r>
          </a:p>
          <a:p>
            <a:pPr marL="228600" indent="-228600">
              <a:buAutoNum type="arabicParenR"/>
            </a:pPr>
            <a:r>
              <a:rPr lang="cs-CZ" sz="1600" b="1" dirty="0"/>
              <a:t>Spuštění systému – první svoz dle kalendáře</a:t>
            </a:r>
          </a:p>
          <a:p>
            <a:endParaRPr lang="cs-CZ" dirty="0"/>
          </a:p>
        </p:txBody>
      </p:sp>
    </p:spTree>
    <p:extLst>
      <p:ext uri="{BB962C8B-B14F-4D97-AF65-F5344CB8AC3E}">
        <p14:creationId xmlns:p14="http://schemas.microsoft.com/office/powerpoint/2010/main" val="22621360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C0E4456-2369-7FE7-5533-51E3F1399BFE}"/>
              </a:ext>
            </a:extLst>
          </p:cNvPr>
          <p:cNvSpPr>
            <a:spLocks noGrp="1"/>
          </p:cNvSpPr>
          <p:nvPr>
            <p:ph type="title"/>
          </p:nvPr>
        </p:nvSpPr>
        <p:spPr/>
        <p:txBody>
          <a:bodyPr/>
          <a:lstStyle/>
          <a:p>
            <a:r>
              <a:rPr lang="cs-CZ" dirty="0"/>
              <a:t>Očekávané problémy</a:t>
            </a:r>
          </a:p>
        </p:txBody>
      </p:sp>
      <p:sp>
        <p:nvSpPr>
          <p:cNvPr id="3" name="Zástupný obsah 2">
            <a:extLst>
              <a:ext uri="{FF2B5EF4-FFF2-40B4-BE49-F238E27FC236}">
                <a16:creationId xmlns:a16="http://schemas.microsoft.com/office/drawing/2014/main" id="{2E52D745-76B9-44F9-7E9B-B0AD2FD7C743}"/>
              </a:ext>
            </a:extLst>
          </p:cNvPr>
          <p:cNvSpPr>
            <a:spLocks noGrp="1"/>
          </p:cNvSpPr>
          <p:nvPr>
            <p:ph sz="quarter" idx="10"/>
          </p:nvPr>
        </p:nvSpPr>
        <p:spPr>
          <a:xfrm>
            <a:off x="539495" y="1435608"/>
            <a:ext cx="10753815" cy="3977640"/>
          </a:xfrm>
        </p:spPr>
        <p:txBody>
          <a:bodyPr>
            <a:normAutofit fontScale="92500" lnSpcReduction="10000"/>
          </a:bodyPr>
          <a:lstStyle/>
          <a:p>
            <a:r>
              <a:rPr lang="cs-CZ" sz="1600" b="1" dirty="0"/>
              <a:t>Rodinné domy – nedostatek místa pro další nádoby ( neochota mít popelnici za plotem apod.)</a:t>
            </a:r>
          </a:p>
          <a:p>
            <a:endParaRPr lang="cs-CZ" sz="1600" b="1" dirty="0"/>
          </a:p>
          <a:p>
            <a:r>
              <a:rPr lang="cs-CZ" sz="1600" b="1" dirty="0"/>
              <a:t>Větší bytové a panelové domy – určitá anonymita, k současným stanovištím s černými kontejnery na SKO přibydou kontejnery na papír a plast tzn. potřeba dostatečného místa ( tak aby se tam dostala svozová technika a zároveň aby bylo jasné, že dané nádoby patří k určitému čp.)</a:t>
            </a:r>
          </a:p>
          <a:p>
            <a:endParaRPr lang="cs-CZ" sz="1600" b="1" dirty="0"/>
          </a:p>
          <a:p>
            <a:r>
              <a:rPr lang="cs-CZ" sz="1600" b="1" dirty="0"/>
              <a:t>Teoreticky může dojít k situaci, že nebudou stačit nádoby na SKO především u panelových domů ( ochota k třídění je menší). </a:t>
            </a:r>
          </a:p>
          <a:p>
            <a:endParaRPr lang="cs-CZ" dirty="0"/>
          </a:p>
        </p:txBody>
      </p:sp>
    </p:spTree>
    <p:extLst>
      <p:ext uri="{BB962C8B-B14F-4D97-AF65-F5344CB8AC3E}">
        <p14:creationId xmlns:p14="http://schemas.microsoft.com/office/powerpoint/2010/main" val="458458496"/>
      </p:ext>
    </p:extLst>
  </p:cSld>
  <p:clrMapOvr>
    <a:masterClrMapping/>
  </p:clrMapOvr>
</p:sld>
</file>

<file path=ppt/theme/theme1.xml><?xml version="1.0" encoding="utf-8"?>
<a:theme xmlns:a="http://schemas.openxmlformats.org/drawingml/2006/main" name="WelcomeDoc">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Segoe UI">
      <a:majorFont>
        <a:latin typeface="Segoe UI Light"/>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60957310_TF10001108_Win32" id="{F3F60370-8954-452C-BEAC-C59E76D65A20}" vid="{69DC7612-A932-4349-95F6-4EFA61390B85}"/>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7">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EEEDD9EB-9938-4A03-A06C-ED9E1C5337F4}">
  <we:reference id="wa104379997" version="2.0.0.0" store="cs-CZ" storeType="OMEX"/>
  <we:alternateReferences>
    <we:reference id="WA104379997" version="2.0.0.0" store="WA104379997"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{BE5C4DB9-88A3-4D18-A54D-40502E2472DD}tf10001108_win32</Template>
  <TotalTime>173</TotalTime>
  <Words>532</Words>
  <Application>Microsoft Office PowerPoint</Application>
  <PresentationFormat>Širokoúhlá obrazovka</PresentationFormat>
  <Paragraphs>71</Paragraphs>
  <Slides>9</Slides>
  <Notes>1</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9</vt:i4>
      </vt:variant>
    </vt:vector>
  </HeadingPairs>
  <TitlesOfParts>
    <vt:vector size="14" baseType="lpstr">
      <vt:lpstr>Arial</vt:lpstr>
      <vt:lpstr>Calibri</vt:lpstr>
      <vt:lpstr>Segoe UI</vt:lpstr>
      <vt:lpstr>Segoe UI Light</vt:lpstr>
      <vt:lpstr>WelcomeDoc</vt:lpstr>
      <vt:lpstr>ODPADOVÉ HOSPODÁŠTVÍ MĚSTA</vt:lpstr>
      <vt:lpstr>Současný stav</vt:lpstr>
      <vt:lpstr>Door to Door</vt:lpstr>
      <vt:lpstr>Důvody pro zavedení nového systému</vt:lpstr>
      <vt:lpstr>Důvody pro zavedení nového systému</vt:lpstr>
      <vt:lpstr>Důvody pro zavedení nového systému</vt:lpstr>
      <vt:lpstr>Srovnání nákladů obou systémů – cca 285.000 Kč</vt:lpstr>
      <vt:lpstr>Časový harmonogram </vt:lpstr>
      <vt:lpstr>Očekávané problémy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ODPADOVÉ HOSPODÁŠTVÍ MĚSTA</dc:title>
  <dc:creator>Jan.Tomsa</dc:creator>
  <cp:keywords/>
  <cp:lastModifiedBy>Jan.Tomsa</cp:lastModifiedBy>
  <cp:revision>6</cp:revision>
  <dcterms:created xsi:type="dcterms:W3CDTF">2023-01-10T08:03:44Z</dcterms:created>
  <dcterms:modified xsi:type="dcterms:W3CDTF">2023-01-11T14:22:14Z</dcterms:modified>
  <cp:version/>
</cp:coreProperties>
</file>