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9" r:id="rId1"/>
  </p:sldMasterIdLst>
  <p:notesMasterIdLst>
    <p:notesMasterId r:id="rId22"/>
  </p:notesMasterIdLst>
  <p:sldIdLst>
    <p:sldId id="256" r:id="rId2"/>
    <p:sldId id="258" r:id="rId3"/>
    <p:sldId id="277" r:id="rId4"/>
    <p:sldId id="261" r:id="rId5"/>
    <p:sldId id="262" r:id="rId6"/>
    <p:sldId id="263" r:id="rId7"/>
    <p:sldId id="276" r:id="rId8"/>
    <p:sldId id="265" r:id="rId9"/>
    <p:sldId id="266" r:id="rId10"/>
    <p:sldId id="268" r:id="rId11"/>
    <p:sldId id="269" r:id="rId12"/>
    <p:sldId id="279" r:id="rId13"/>
    <p:sldId id="270" r:id="rId14"/>
    <p:sldId id="271" r:id="rId15"/>
    <p:sldId id="280" r:id="rId16"/>
    <p:sldId id="278" r:id="rId17"/>
    <p:sldId id="273" r:id="rId18"/>
    <p:sldId id="281" r:id="rId19"/>
    <p:sldId id="274" r:id="rId20"/>
    <p:sldId id="275" r:id="rId21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04"/>
    <p:restoredTop sz="94705"/>
  </p:normalViewPr>
  <p:slideViewPr>
    <p:cSldViewPr snapToGrid="0">
      <p:cViewPr varScale="1">
        <p:scale>
          <a:sx n="81" d="100"/>
          <a:sy n="81" d="100"/>
        </p:scale>
        <p:origin x="76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1T21:29:10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32AA61-2904-684F-A5BF-F9ACE64B4A9A}" type="datetimeFigureOut">
              <a:rPr lang="cs-CZ" smtClean="0"/>
              <a:t>22.11.2023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ECFE52-028B-1E4B-BD96-40B526E05F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540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ECFE52-028B-1E4B-BD96-40B526E05FB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7888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ECFE52-028B-1E4B-BD96-40B526E05FB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601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ECFE52-028B-1E4B-BD96-40B526E05FB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2002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E56D6-F195-48D7-978E-7EE16D430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6946" y="1104900"/>
            <a:ext cx="8376514" cy="3120504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A72F42-5C88-4F7D-803B-C371B570D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8039" y="4442385"/>
            <a:ext cx="6074328" cy="98402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i="0" spc="16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384F3-2D6A-49F6-8F79-F3955E904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259A-1FE3-4FF9-8A07-BDD8177164ED}" type="datetime4">
              <a:rPr lang="en-US" smtClean="0"/>
              <a:t>November 22,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363F32-CD31-4801-BAE4-09EEB1262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5D34C-49ED-4ADB-8693-73B79076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65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0171A2-02C1-4543-8B6B-FCF7E69712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50879" y="1825625"/>
            <a:ext cx="9810604" cy="451669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5027C-A386-44E4-AFE1-33AFFDA3A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C3C8F-D4A7-4EAD-92AD-82C91CB8BB85}" type="datetime4">
              <a:rPr lang="en-US" smtClean="0"/>
              <a:t>November 22,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1BF710-0558-4457-825D-48713CAED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7F93D-5DC3-4C36-AEB0-79CDB15C3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7CFC0C8-11FE-4003-B2D6-B7B8E2790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05305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B41C5-3638-439D-BA61-4DAA142226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464025"/>
            <a:ext cx="2161540" cy="580029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9B91A0-A376-483C-926E-189F376E5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64023"/>
            <a:ext cx="7886700" cy="58002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4134E-B7D5-4664-BB2E-6A98ED63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D41-E33C-4BC7-8272-37E8417FD097}" type="datetime4">
              <a:rPr lang="en-US" smtClean="0"/>
              <a:t>November 22,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54E2A-B1CE-4F2E-9D9A-D47E514D5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7C304-46A8-4179-87A2-B8CC10B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145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7B333-9E16-4502-96B5-3F586B7E0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D0795-5EC7-4FF8-9FC7-22AFA3C55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2DA5B-9862-4A23-8FEC-5C1ABC2EE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506456" y="5074920"/>
            <a:ext cx="2647667" cy="365125"/>
          </a:xfrm>
        </p:spPr>
        <p:txBody>
          <a:bodyPr/>
          <a:lstStyle/>
          <a:p>
            <a:fld id="{5D340FED-6E95-4177-A7EF-CD303B9E611D}" type="datetime4">
              <a:rPr lang="en-US" smtClean="0"/>
              <a:t>November 22,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D9A4B-0DA7-46BB-9DCE-3F26075C4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451592" y="1408176"/>
            <a:ext cx="277049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A7C47-81AC-431C-A7C3-2BC71AD1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8016" y="3136392"/>
            <a:ext cx="545911" cy="580029"/>
          </a:xfrm>
        </p:spPr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26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D2E47-4DC7-46C4-9407-FA4CF7E0A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513" y="1709738"/>
            <a:ext cx="9087774" cy="3438524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7B502-122E-4177-A408-FC436A254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2513" y="5148262"/>
            <a:ext cx="8844522" cy="11382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29696-2AEF-4765-B33E-7DA328E46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62CB-39AD-45A9-800F-54DAB53D6021}" type="datetime4">
              <a:rPr lang="en-US" smtClean="0"/>
              <a:t>November 22,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9B2E4-2F1C-4FEE-AAB2-4FCC3EEFD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7D4B8-E107-480A-AA17-261CA49BB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619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8BAE8-3305-4F08-BECB-56AD7FD4E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021AC-6D8D-4D24-8B01-8AE8F41BE4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0878" y="1825624"/>
            <a:ext cx="4473622" cy="4460875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02920">
              <a:defRPr/>
            </a:lvl3pPr>
            <a:lvl4pPr marL="548640" indent="0">
              <a:buFontTx/>
              <a:buNone/>
              <a:defRPr/>
            </a:lvl4pPr>
            <a:lvl5pPr marL="73152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7F49C-3DB3-40B7-89B3-E3BC32FC1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44540" y="1825624"/>
            <a:ext cx="5016943" cy="4460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33D58-BDF5-4F1F-806B-0491CB362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F93D-55AB-4606-B9D7-742F1FC51983}" type="datetime4">
              <a:rPr lang="en-US" smtClean="0"/>
              <a:t>November 22, 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BCBFD-1FE1-441A-B3AF-C3E7E7B8D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0CE272-E6FB-455B-BACB-2471D66D9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292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3A4FB-9EF5-4D6C-A275-2DE1077A2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1563" y="1835219"/>
            <a:ext cx="445293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9972A-4D34-4A9F-84EB-8D64A703B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1562" y="2717801"/>
            <a:ext cx="4452938" cy="3559452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BBDDE3-C8D7-4600-8259-24E1F8118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44540" y="1835219"/>
            <a:ext cx="5016943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649FFF-44C7-4256-AFE1-C5457C7AB5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44540" y="2717800"/>
            <a:ext cx="5016943" cy="3559453"/>
          </a:xfrm>
        </p:spPr>
        <p:txBody>
          <a:bodyPr/>
          <a:lstStyle>
            <a:lvl2pPr marL="457200" indent="0"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EC6ACF-080E-4B7C-B0C0-77E90C16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841D-FB5C-47AB-B2FF-32E855C1EA71}" type="datetime4">
              <a:rPr lang="en-US" smtClean="0"/>
              <a:t>November 22, 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A68C0B-BC90-4ADA-B6E6-2B30BFF9E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CE559-C82B-4E27-965B-4AC3C66FC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3752B99E-38EC-4745-889B-124D34759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84994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DE7304-D393-47F0-ACCC-1F72EFCCE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37E9-D174-424D-BEE8-AFC4CA5F9F97}" type="datetime4">
              <a:rPr lang="en-US" smtClean="0"/>
              <a:t>November 22, 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8451FF-032D-4787-BA4B-5EB41549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B7511D-7256-4A08-BF62-3B3F821A6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3FCDA27-1C47-4EA1-A160-EC91FD88B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11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DE8ADA-7BF8-433A-8770-61C690F37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A44C0-F7AC-49C2-8289-1E7A86D9FB50}" type="datetime4">
              <a:rPr lang="en-US" smtClean="0"/>
              <a:t>November 22, 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357B86-EC22-49C6-BBC6-639D57D1A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3764B-CF91-4C81-B4C3-5B5E5A973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91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E4801-B0C7-4458-B413-24D6E68FA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633" y="457200"/>
            <a:ext cx="4170355" cy="191750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A0C76-733A-488A-89FB-7D04FD64B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1637" y="457200"/>
            <a:ext cx="5562601" cy="5943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45B9DE-016A-4B31-BB52-99C76E28B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3633" y="2374708"/>
            <a:ext cx="4170355" cy="40260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D6CC3-66DD-4D9A-A9C7-F588BA88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B84BC-6E78-40D1-8831-40AB1F596614}" type="datetime4">
              <a:rPr lang="en-US" smtClean="0"/>
              <a:t>November 22,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359FC8-04EF-4F7D-8E43-4EE0E95DA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71C964-4227-4DEE-87A1-026162DDF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40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0EB4E-D4BB-4C86-A820-63474E5A4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038" y="457199"/>
            <a:ext cx="3913241" cy="1928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FA99A1-8FAF-415D-A399-1B2C2A0F2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57752" y="457200"/>
            <a:ext cx="6110288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15BEE-9915-4637-85A2-2AF2872C7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2038" y="2386013"/>
            <a:ext cx="3913241" cy="40147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3427C-3B67-4ED4-925D-04B9C09AA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080F-3961-4D42-BEDE-84A1FED032F1}" type="datetime4">
              <a:rPr lang="en-US" smtClean="0"/>
              <a:t>November 22,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5DAFD-22DE-4E9E-9C72-B16C1F273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E8EE99-49CC-4A30-8ADA-39EFD8DAA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customXml" Target="../ink/ink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erson in a dark room&#10;&#10;Description automatically generated">
            <a:extLst>
              <a:ext uri="{FF2B5EF4-FFF2-40B4-BE49-F238E27FC236}">
                <a16:creationId xmlns:a16="http://schemas.microsoft.com/office/drawing/2014/main" id="{DEB2E8C4-C3E7-4048-A43D-9859510CFA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FBD2E1-C16B-4996-869C-DD03823A8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9810604" cy="1216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4DB6A-ED8E-4755-BC7A-B7AA6524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0879" y="1825624"/>
            <a:ext cx="9810604" cy="4428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5CE27-B558-4B88-ACE3-B70423127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09243" y="5071825"/>
            <a:ext cx="26476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A33960BD-7AC1-4217-9611-AAA56D3EE38F}" type="datetime4">
              <a:rPr lang="en-US" smtClean="0"/>
              <a:pPr/>
              <a:t>November 22, 2023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E5D61-F203-4F00-9CF1-AB0AE4937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47827" y="1407402"/>
            <a:ext cx="27704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F38BD-5F38-4F6E-B5DD-EB1AF0600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0121" y="3138985"/>
            <a:ext cx="545911" cy="5800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14:cNvPr>
              <p14:cNvContentPartPr/>
              <p14:nvPr/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58471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38" r:id="rId7"/>
    <p:sldLayoutId id="2147483739" r:id="rId8"/>
    <p:sldLayoutId id="2147483740" r:id="rId9"/>
    <p:sldLayoutId id="2147483741" r:id="rId10"/>
    <p:sldLayoutId id="2147483748" r:id="rId11"/>
  </p:sldLayoutIdLst>
  <p:hf sldNum="0"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800" kern="1200" cap="all" spc="600" baseline="0">
          <a:solidFill>
            <a:schemeClr val="tx1">
              <a:lumMod val="85000"/>
              <a:lumOff val="15000"/>
            </a:schemeClr>
          </a:solidFill>
          <a:latin typeface="+mj-lt"/>
          <a:ea typeface="Batang" panose="02030600000101010101" pitchFamily="18" charset="-127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0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1pPr>
      <a:lvl2pPr marL="27432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8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2pPr>
      <a:lvl3pPr marL="605790" indent="-28575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3pPr>
      <a:lvl4pPr marL="630936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4pPr>
      <a:lvl5pPr marL="82296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18969DA-E869-40AF-94FC-E40F96D7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DFED0E9-1AB2-442F-3BBF-68DECC5DCA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1182" y="2774897"/>
            <a:ext cx="8383524" cy="236106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3200" b="1" dirty="0">
                <a:latin typeface="Calibri" panose="020F0502020204030204" pitchFamily="34" charset="0"/>
                <a:cs typeface="Calibri" panose="020F0502020204030204" pitchFamily="34" charset="0"/>
              </a:rPr>
              <a:t>Zpráva kontrolního výboru</a:t>
            </a:r>
            <a:b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k historii majetkových a smluvních vztahů na táborové základně</a:t>
            </a:r>
            <a:b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v Jindřichovicích pod Smrkem</a:t>
            </a:r>
            <a:endParaRPr lang="cs-CZ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afický objekt 5">
            <a:extLst>
              <a:ext uri="{FF2B5EF4-FFF2-40B4-BE49-F238E27FC236}">
                <a16:creationId xmlns:a16="http://schemas.microsoft.com/office/drawing/2014/main" id="{4C96264C-BC59-FAD9-32B3-ECCC73CA0247}"/>
              </a:ext>
            </a:extLst>
          </p:cNvPr>
          <p:cNvGrpSpPr>
            <a:grpSpLocks noChangeAspect="1"/>
          </p:cNvGrpSpPr>
          <p:nvPr/>
        </p:nvGrpSpPr>
        <p:grpSpPr>
          <a:xfrm>
            <a:off x="953434" y="489330"/>
            <a:ext cx="1530297" cy="1917198"/>
            <a:chOff x="10243738" y="355762"/>
            <a:chExt cx="1530298" cy="1917199"/>
          </a:xfrm>
        </p:grpSpPr>
        <p:sp>
          <p:nvSpPr>
            <p:cNvPr id="5" name="Volný tvar 4">
              <a:extLst>
                <a:ext uri="{FF2B5EF4-FFF2-40B4-BE49-F238E27FC236}">
                  <a16:creationId xmlns:a16="http://schemas.microsoft.com/office/drawing/2014/main" id="{B88B7813-BBBF-087B-FD2E-5F865C6F6929}"/>
                </a:ext>
              </a:extLst>
            </p:cNvPr>
            <p:cNvSpPr/>
            <p:nvPr/>
          </p:nvSpPr>
          <p:spPr>
            <a:xfrm>
              <a:off x="10243738" y="355762"/>
              <a:ext cx="1530298" cy="1917199"/>
            </a:xfrm>
            <a:custGeom>
              <a:avLst/>
              <a:gdLst>
                <a:gd name="connsiteX0" fmla="*/ -24 w 1530298"/>
                <a:gd name="connsiteY0" fmla="*/ -63 h 1917199"/>
                <a:gd name="connsiteX1" fmla="*/ -24 w 1530298"/>
                <a:gd name="connsiteY1" fmla="*/ 1273346 h 1917199"/>
                <a:gd name="connsiteX2" fmla="*/ 1376 w 1530298"/>
                <a:gd name="connsiteY2" fmla="*/ 1273346 h 1917199"/>
                <a:gd name="connsiteX3" fmla="*/ 765759 w 1530298"/>
                <a:gd name="connsiteY3" fmla="*/ 1917136 h 1917199"/>
                <a:gd name="connsiteX4" fmla="*/ 1530275 w 1530298"/>
                <a:gd name="connsiteY4" fmla="*/ 1269994 h 1917199"/>
                <a:gd name="connsiteX5" fmla="*/ 1529208 w 1530298"/>
                <a:gd name="connsiteY5" fmla="*/ 1269994 h 1917199"/>
                <a:gd name="connsiteX6" fmla="*/ 1529208 w 1530298"/>
                <a:gd name="connsiteY6" fmla="*/ -63 h 1917199"/>
                <a:gd name="connsiteX7" fmla="*/ -24 w 1530298"/>
                <a:gd name="connsiteY7" fmla="*/ -63 h 191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30298" h="1917199">
                  <a:moveTo>
                    <a:pt x="-24" y="-63"/>
                  </a:moveTo>
                  <a:lnTo>
                    <a:pt x="-24" y="1273346"/>
                  </a:lnTo>
                  <a:lnTo>
                    <a:pt x="1376" y="1273346"/>
                  </a:lnTo>
                  <a:cubicBezTo>
                    <a:pt x="6595" y="1629480"/>
                    <a:pt x="346956" y="1917136"/>
                    <a:pt x="765759" y="1917136"/>
                  </a:cubicBezTo>
                  <a:cubicBezTo>
                    <a:pt x="1185879" y="1917136"/>
                    <a:pt x="1527157" y="1627679"/>
                    <a:pt x="1530275" y="1269994"/>
                  </a:cubicBezTo>
                  <a:lnTo>
                    <a:pt x="1529208" y="1269994"/>
                  </a:lnTo>
                  <a:lnTo>
                    <a:pt x="1529208" y="-63"/>
                  </a:lnTo>
                  <a:lnTo>
                    <a:pt x="-24" y="-63"/>
                  </a:lnTo>
                  <a:close/>
                </a:path>
              </a:pathLst>
            </a:custGeom>
            <a:solidFill>
              <a:srgbClr val="0092CC"/>
            </a:solidFill>
            <a:ln w="7167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7" name="Volný tvar 6">
              <a:extLst>
                <a:ext uri="{FF2B5EF4-FFF2-40B4-BE49-F238E27FC236}">
                  <a16:creationId xmlns:a16="http://schemas.microsoft.com/office/drawing/2014/main" id="{2F037F00-C8CB-9DD4-2531-D32E4C4491E0}"/>
                </a:ext>
              </a:extLst>
            </p:cNvPr>
            <p:cNvSpPr/>
            <p:nvPr/>
          </p:nvSpPr>
          <p:spPr>
            <a:xfrm>
              <a:off x="10625862" y="566181"/>
              <a:ext cx="764686" cy="783627"/>
            </a:xfrm>
            <a:custGeom>
              <a:avLst/>
              <a:gdLst>
                <a:gd name="connsiteX0" fmla="*/ 353111 w 764686"/>
                <a:gd name="connsiteY0" fmla="*/ -63 h 783627"/>
                <a:gd name="connsiteX1" fmla="*/ 352533 w 764686"/>
                <a:gd name="connsiteY1" fmla="*/ 277710 h 783627"/>
                <a:gd name="connsiteX2" fmla="*/ 384150 w 764686"/>
                <a:gd name="connsiteY2" fmla="*/ 277710 h 783627"/>
                <a:gd name="connsiteX3" fmla="*/ 414999 w 764686"/>
                <a:gd name="connsiteY3" fmla="*/ 277710 h 783627"/>
                <a:gd name="connsiteX4" fmla="*/ 414354 w 764686"/>
                <a:gd name="connsiteY4" fmla="*/ -63 h 783627"/>
                <a:gd name="connsiteX5" fmla="*/ 384150 w 764686"/>
                <a:gd name="connsiteY5" fmla="*/ -63 h 783627"/>
                <a:gd name="connsiteX6" fmla="*/ 353111 w 764686"/>
                <a:gd name="connsiteY6" fmla="*/ -63 h 783627"/>
                <a:gd name="connsiteX7" fmla="*/ 130820 w 764686"/>
                <a:gd name="connsiteY7" fmla="*/ 92447 h 783627"/>
                <a:gd name="connsiteX8" fmla="*/ 109482 w 764686"/>
                <a:gd name="connsiteY8" fmla="*/ 114282 h 783627"/>
                <a:gd name="connsiteX9" fmla="*/ 108906 w 764686"/>
                <a:gd name="connsiteY9" fmla="*/ 114827 h 783627"/>
                <a:gd name="connsiteX10" fmla="*/ 87568 w 764686"/>
                <a:gd name="connsiteY10" fmla="*/ 136663 h 783627"/>
                <a:gd name="connsiteX11" fmla="*/ 279529 w 764686"/>
                <a:gd name="connsiteY11" fmla="*/ 333483 h 783627"/>
                <a:gd name="connsiteX12" fmla="*/ 301313 w 764686"/>
                <a:gd name="connsiteY12" fmla="*/ 311223 h 783627"/>
                <a:gd name="connsiteX13" fmla="*/ 301892 w 764686"/>
                <a:gd name="connsiteY13" fmla="*/ 310675 h 783627"/>
                <a:gd name="connsiteX14" fmla="*/ 323679 w 764686"/>
                <a:gd name="connsiteY14" fmla="*/ 288415 h 783627"/>
                <a:gd name="connsiteX15" fmla="*/ 130820 w 764686"/>
                <a:gd name="connsiteY15" fmla="*/ 92447 h 783627"/>
                <a:gd name="connsiteX16" fmla="*/ 631505 w 764686"/>
                <a:gd name="connsiteY16" fmla="*/ 94211 h 783627"/>
                <a:gd name="connsiteX17" fmla="*/ 438648 w 764686"/>
                <a:gd name="connsiteY17" fmla="*/ 290177 h 783627"/>
                <a:gd name="connsiteX18" fmla="*/ 461012 w 764686"/>
                <a:gd name="connsiteY18" fmla="*/ 312987 h 783627"/>
                <a:gd name="connsiteX19" fmla="*/ 482796 w 764686"/>
                <a:gd name="connsiteY19" fmla="*/ 335247 h 783627"/>
                <a:gd name="connsiteX20" fmla="*/ 674756 w 764686"/>
                <a:gd name="connsiteY20" fmla="*/ 138368 h 783627"/>
                <a:gd name="connsiteX21" fmla="*/ 653421 w 764686"/>
                <a:gd name="connsiteY21" fmla="*/ 116592 h 783627"/>
                <a:gd name="connsiteX22" fmla="*/ 631505 w 764686"/>
                <a:gd name="connsiteY22" fmla="*/ 94211 h 783627"/>
                <a:gd name="connsiteX23" fmla="*/ 206139 w 764686"/>
                <a:gd name="connsiteY23" fmla="*/ 346559 h 783627"/>
                <a:gd name="connsiteX24" fmla="*/ -24 w 764686"/>
                <a:gd name="connsiteY24" fmla="*/ 360001 h 783627"/>
                <a:gd name="connsiteX25" fmla="*/ -24 w 764686"/>
                <a:gd name="connsiteY25" fmla="*/ 391689 h 783627"/>
                <a:gd name="connsiteX26" fmla="*/ -24 w 764686"/>
                <a:gd name="connsiteY26" fmla="*/ 422527 h 783627"/>
                <a:gd name="connsiteX27" fmla="*/ 272073 w 764686"/>
                <a:gd name="connsiteY27" fmla="*/ 423133 h 783627"/>
                <a:gd name="connsiteX28" fmla="*/ 272073 w 764686"/>
                <a:gd name="connsiteY28" fmla="*/ 390839 h 783627"/>
                <a:gd name="connsiteX29" fmla="*/ 272073 w 764686"/>
                <a:gd name="connsiteY29" fmla="*/ 359392 h 783627"/>
                <a:gd name="connsiteX30" fmla="*/ 206139 w 764686"/>
                <a:gd name="connsiteY30" fmla="*/ 346559 h 783627"/>
                <a:gd name="connsiteX31" fmla="*/ 553745 w 764686"/>
                <a:gd name="connsiteY31" fmla="*/ 346559 h 783627"/>
                <a:gd name="connsiteX32" fmla="*/ 492565 w 764686"/>
                <a:gd name="connsiteY32" fmla="*/ 359392 h 783627"/>
                <a:gd name="connsiteX33" fmla="*/ 492565 w 764686"/>
                <a:gd name="connsiteY33" fmla="*/ 391689 h 783627"/>
                <a:gd name="connsiteX34" fmla="*/ 492565 w 764686"/>
                <a:gd name="connsiteY34" fmla="*/ 423133 h 783627"/>
                <a:gd name="connsiteX35" fmla="*/ 764663 w 764686"/>
                <a:gd name="connsiteY35" fmla="*/ 422527 h 783627"/>
                <a:gd name="connsiteX36" fmla="*/ 764663 w 764686"/>
                <a:gd name="connsiteY36" fmla="*/ 390839 h 783627"/>
                <a:gd name="connsiteX37" fmla="*/ 764663 w 764686"/>
                <a:gd name="connsiteY37" fmla="*/ 360001 h 783627"/>
                <a:gd name="connsiteX38" fmla="*/ 553745 w 764686"/>
                <a:gd name="connsiteY38" fmla="*/ 346559 h 783627"/>
                <a:gd name="connsiteX39" fmla="*/ 279206 w 764686"/>
                <a:gd name="connsiteY39" fmla="*/ 449288 h 783627"/>
                <a:gd name="connsiteX40" fmla="*/ 87248 w 764686"/>
                <a:gd name="connsiteY40" fmla="*/ 646168 h 783627"/>
                <a:gd name="connsiteX41" fmla="*/ 109162 w 764686"/>
                <a:gd name="connsiteY41" fmla="*/ 668551 h 783627"/>
                <a:gd name="connsiteX42" fmla="*/ 130498 w 764686"/>
                <a:gd name="connsiteY42" fmla="*/ 690386 h 783627"/>
                <a:gd name="connsiteX43" fmla="*/ 323357 w 764686"/>
                <a:gd name="connsiteY43" fmla="*/ 494418 h 783627"/>
                <a:gd name="connsiteX44" fmla="*/ 301570 w 764686"/>
                <a:gd name="connsiteY44" fmla="*/ 472157 h 783627"/>
                <a:gd name="connsiteX45" fmla="*/ 279206 w 764686"/>
                <a:gd name="connsiteY45" fmla="*/ 449288 h 783627"/>
                <a:gd name="connsiteX46" fmla="*/ 481641 w 764686"/>
                <a:gd name="connsiteY46" fmla="*/ 449713 h 783627"/>
                <a:gd name="connsiteX47" fmla="*/ 459276 w 764686"/>
                <a:gd name="connsiteY47" fmla="*/ 472521 h 783627"/>
                <a:gd name="connsiteX48" fmla="*/ 437491 w 764686"/>
                <a:gd name="connsiteY48" fmla="*/ 494784 h 783627"/>
                <a:gd name="connsiteX49" fmla="*/ 630284 w 764686"/>
                <a:gd name="connsiteY49" fmla="*/ 690750 h 783627"/>
                <a:gd name="connsiteX50" fmla="*/ 652264 w 764686"/>
                <a:gd name="connsiteY50" fmla="*/ 668369 h 783627"/>
                <a:gd name="connsiteX51" fmla="*/ 673599 w 764686"/>
                <a:gd name="connsiteY51" fmla="*/ 646593 h 783627"/>
                <a:gd name="connsiteX52" fmla="*/ 481641 w 764686"/>
                <a:gd name="connsiteY52" fmla="*/ 449713 h 783627"/>
                <a:gd name="connsiteX53" fmla="*/ 352533 w 764686"/>
                <a:gd name="connsiteY53" fmla="*/ 505791 h 783627"/>
                <a:gd name="connsiteX54" fmla="*/ 353111 w 764686"/>
                <a:gd name="connsiteY54" fmla="*/ 783564 h 783627"/>
                <a:gd name="connsiteX55" fmla="*/ 384150 w 764686"/>
                <a:gd name="connsiteY55" fmla="*/ 783564 h 783627"/>
                <a:gd name="connsiteX56" fmla="*/ 414354 w 764686"/>
                <a:gd name="connsiteY56" fmla="*/ 783564 h 783627"/>
                <a:gd name="connsiteX57" fmla="*/ 414999 w 764686"/>
                <a:gd name="connsiteY57" fmla="*/ 505791 h 783627"/>
                <a:gd name="connsiteX58" fmla="*/ 384150 w 764686"/>
                <a:gd name="connsiteY58" fmla="*/ 505791 h 783627"/>
                <a:gd name="connsiteX59" fmla="*/ 352533 w 764686"/>
                <a:gd name="connsiteY59" fmla="*/ 505791 h 78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764686" h="783627">
                  <a:moveTo>
                    <a:pt x="353111" y="-63"/>
                  </a:moveTo>
                  <a:cubicBezTo>
                    <a:pt x="398568" y="62666"/>
                    <a:pt x="308330" y="177070"/>
                    <a:pt x="352533" y="277710"/>
                  </a:cubicBezTo>
                  <a:lnTo>
                    <a:pt x="384150" y="277710"/>
                  </a:lnTo>
                  <a:lnTo>
                    <a:pt x="414999" y="277710"/>
                  </a:lnTo>
                  <a:cubicBezTo>
                    <a:pt x="459201" y="177065"/>
                    <a:pt x="368885" y="62663"/>
                    <a:pt x="414354" y="-63"/>
                  </a:cubicBezTo>
                  <a:lnTo>
                    <a:pt x="384150" y="-63"/>
                  </a:lnTo>
                  <a:lnTo>
                    <a:pt x="353111" y="-63"/>
                  </a:lnTo>
                  <a:close/>
                  <a:moveTo>
                    <a:pt x="130820" y="92447"/>
                  </a:moveTo>
                  <a:lnTo>
                    <a:pt x="109482" y="114282"/>
                  </a:lnTo>
                  <a:lnTo>
                    <a:pt x="108906" y="114827"/>
                  </a:lnTo>
                  <a:lnTo>
                    <a:pt x="87568" y="136663"/>
                  </a:lnTo>
                  <a:cubicBezTo>
                    <a:pt x="163159" y="148205"/>
                    <a:pt x="178566" y="294229"/>
                    <a:pt x="279529" y="333483"/>
                  </a:cubicBezTo>
                  <a:lnTo>
                    <a:pt x="301313" y="311223"/>
                  </a:lnTo>
                  <a:lnTo>
                    <a:pt x="301892" y="310675"/>
                  </a:lnTo>
                  <a:lnTo>
                    <a:pt x="323679" y="288415"/>
                  </a:lnTo>
                  <a:cubicBezTo>
                    <a:pt x="285226" y="185338"/>
                    <a:pt x="142112" y="169626"/>
                    <a:pt x="130820" y="92447"/>
                  </a:cubicBezTo>
                  <a:close/>
                  <a:moveTo>
                    <a:pt x="631505" y="94211"/>
                  </a:moveTo>
                  <a:cubicBezTo>
                    <a:pt x="620212" y="171390"/>
                    <a:pt x="477101" y="187102"/>
                    <a:pt x="438648" y="290177"/>
                  </a:cubicBezTo>
                  <a:lnTo>
                    <a:pt x="461012" y="312987"/>
                  </a:lnTo>
                  <a:lnTo>
                    <a:pt x="482796" y="335247"/>
                  </a:lnTo>
                  <a:cubicBezTo>
                    <a:pt x="583758" y="295993"/>
                    <a:pt x="599166" y="149907"/>
                    <a:pt x="674756" y="138368"/>
                  </a:cubicBezTo>
                  <a:lnTo>
                    <a:pt x="653421" y="116592"/>
                  </a:lnTo>
                  <a:lnTo>
                    <a:pt x="631505" y="94211"/>
                  </a:lnTo>
                  <a:close/>
                  <a:moveTo>
                    <a:pt x="206139" y="346559"/>
                  </a:moveTo>
                  <a:cubicBezTo>
                    <a:pt x="126908" y="347918"/>
                    <a:pt x="47979" y="396256"/>
                    <a:pt x="-24" y="360001"/>
                  </a:cubicBezTo>
                  <a:lnTo>
                    <a:pt x="-24" y="391689"/>
                  </a:lnTo>
                  <a:lnTo>
                    <a:pt x="-24" y="422527"/>
                  </a:lnTo>
                  <a:cubicBezTo>
                    <a:pt x="61418" y="376106"/>
                    <a:pt x="173489" y="468261"/>
                    <a:pt x="272073" y="423133"/>
                  </a:cubicBezTo>
                  <a:lnTo>
                    <a:pt x="272073" y="390839"/>
                  </a:lnTo>
                  <a:lnTo>
                    <a:pt x="272073" y="359392"/>
                  </a:lnTo>
                  <a:cubicBezTo>
                    <a:pt x="250510" y="349522"/>
                    <a:pt x="228322" y="346180"/>
                    <a:pt x="206139" y="346559"/>
                  </a:cubicBezTo>
                  <a:close/>
                  <a:moveTo>
                    <a:pt x="553745" y="346559"/>
                  </a:moveTo>
                  <a:cubicBezTo>
                    <a:pt x="533146" y="346708"/>
                    <a:pt x="512590" y="350226"/>
                    <a:pt x="492565" y="359392"/>
                  </a:cubicBezTo>
                  <a:lnTo>
                    <a:pt x="492565" y="391689"/>
                  </a:lnTo>
                  <a:lnTo>
                    <a:pt x="492565" y="423133"/>
                  </a:lnTo>
                  <a:cubicBezTo>
                    <a:pt x="591146" y="468261"/>
                    <a:pt x="703218" y="376119"/>
                    <a:pt x="764663" y="422527"/>
                  </a:cubicBezTo>
                  <a:lnTo>
                    <a:pt x="764663" y="390839"/>
                  </a:lnTo>
                  <a:lnTo>
                    <a:pt x="764663" y="360001"/>
                  </a:lnTo>
                  <a:cubicBezTo>
                    <a:pt x="715701" y="396992"/>
                    <a:pt x="634562" y="345979"/>
                    <a:pt x="553745" y="346559"/>
                  </a:cubicBezTo>
                  <a:close/>
                  <a:moveTo>
                    <a:pt x="279206" y="449288"/>
                  </a:moveTo>
                  <a:cubicBezTo>
                    <a:pt x="178244" y="488542"/>
                    <a:pt x="162839" y="634628"/>
                    <a:pt x="87248" y="646168"/>
                  </a:cubicBezTo>
                  <a:lnTo>
                    <a:pt x="109162" y="668551"/>
                  </a:lnTo>
                  <a:lnTo>
                    <a:pt x="130498" y="690386"/>
                  </a:lnTo>
                  <a:cubicBezTo>
                    <a:pt x="141792" y="613207"/>
                    <a:pt x="284904" y="597495"/>
                    <a:pt x="323357" y="494418"/>
                  </a:cubicBezTo>
                  <a:lnTo>
                    <a:pt x="301570" y="472157"/>
                  </a:lnTo>
                  <a:lnTo>
                    <a:pt x="279206" y="449288"/>
                  </a:lnTo>
                  <a:close/>
                  <a:moveTo>
                    <a:pt x="481641" y="449713"/>
                  </a:moveTo>
                  <a:lnTo>
                    <a:pt x="459276" y="472521"/>
                  </a:lnTo>
                  <a:lnTo>
                    <a:pt x="437491" y="494784"/>
                  </a:lnTo>
                  <a:cubicBezTo>
                    <a:pt x="475942" y="597854"/>
                    <a:pt x="618981" y="613579"/>
                    <a:pt x="630284" y="690750"/>
                  </a:cubicBezTo>
                  <a:lnTo>
                    <a:pt x="652264" y="668369"/>
                  </a:lnTo>
                  <a:lnTo>
                    <a:pt x="673599" y="646593"/>
                  </a:lnTo>
                  <a:cubicBezTo>
                    <a:pt x="598000" y="635064"/>
                    <a:pt x="582606" y="488970"/>
                    <a:pt x="481641" y="449713"/>
                  </a:cubicBezTo>
                  <a:close/>
                  <a:moveTo>
                    <a:pt x="352533" y="505791"/>
                  </a:moveTo>
                  <a:cubicBezTo>
                    <a:pt x="308330" y="606431"/>
                    <a:pt x="398568" y="720835"/>
                    <a:pt x="353111" y="783564"/>
                  </a:cubicBezTo>
                  <a:lnTo>
                    <a:pt x="384150" y="783564"/>
                  </a:lnTo>
                  <a:lnTo>
                    <a:pt x="414354" y="783564"/>
                  </a:lnTo>
                  <a:cubicBezTo>
                    <a:pt x="368885" y="720838"/>
                    <a:pt x="459201" y="606435"/>
                    <a:pt x="414999" y="505791"/>
                  </a:cubicBezTo>
                  <a:lnTo>
                    <a:pt x="384150" y="505791"/>
                  </a:lnTo>
                  <a:lnTo>
                    <a:pt x="352533" y="505791"/>
                  </a:lnTo>
                  <a:close/>
                </a:path>
              </a:pathLst>
            </a:custGeom>
            <a:solidFill>
              <a:srgbClr val="FFFFFF"/>
            </a:solidFill>
            <a:ln w="3504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8" name="Volný tvar 7">
              <a:extLst>
                <a:ext uri="{FF2B5EF4-FFF2-40B4-BE49-F238E27FC236}">
                  <a16:creationId xmlns:a16="http://schemas.microsoft.com/office/drawing/2014/main" id="{5A9D81C8-221C-2338-C004-C37B1BE87C68}"/>
                </a:ext>
              </a:extLst>
            </p:cNvPr>
            <p:cNvSpPr/>
            <p:nvPr/>
          </p:nvSpPr>
          <p:spPr>
            <a:xfrm>
              <a:off x="10506427" y="447341"/>
              <a:ext cx="1004921" cy="1025873"/>
            </a:xfrm>
            <a:custGeom>
              <a:avLst/>
              <a:gdLst>
                <a:gd name="connsiteX0" fmla="*/ 502382 w 1004921"/>
                <a:gd name="connsiteY0" fmla="*/ -63 h 1025873"/>
                <a:gd name="connsiteX1" fmla="*/ 147089 w 1004921"/>
                <a:gd name="connsiteY1" fmla="*/ 150065 h 1025873"/>
                <a:gd name="connsiteX2" fmla="*/ 147089 w 1004921"/>
                <a:gd name="connsiteY2" fmla="*/ 875623 h 1025873"/>
                <a:gd name="connsiteX3" fmla="*/ 857786 w 1004921"/>
                <a:gd name="connsiteY3" fmla="*/ 875623 h 1025873"/>
                <a:gd name="connsiteX4" fmla="*/ 857786 w 1004921"/>
                <a:gd name="connsiteY4" fmla="*/ 150065 h 1025873"/>
                <a:gd name="connsiteX5" fmla="*/ 502382 w 1004921"/>
                <a:gd name="connsiteY5" fmla="*/ -63 h 1025873"/>
                <a:gd name="connsiteX6" fmla="*/ 505260 w 1004921"/>
                <a:gd name="connsiteY6" fmla="*/ 55741 h 1025873"/>
                <a:gd name="connsiteX7" fmla="*/ 526724 w 1004921"/>
                <a:gd name="connsiteY7" fmla="*/ 77657 h 1025873"/>
                <a:gd name="connsiteX8" fmla="*/ 505260 w 1004921"/>
                <a:gd name="connsiteY8" fmla="*/ 99571 h 1025873"/>
                <a:gd name="connsiteX9" fmla="*/ 483793 w 1004921"/>
                <a:gd name="connsiteY9" fmla="*/ 77657 h 1025873"/>
                <a:gd name="connsiteX10" fmla="*/ 505260 w 1004921"/>
                <a:gd name="connsiteY10" fmla="*/ 55741 h 1025873"/>
                <a:gd name="connsiteX11" fmla="*/ 502382 w 1004921"/>
                <a:gd name="connsiteY11" fmla="*/ 122276 h 1025873"/>
                <a:gd name="connsiteX12" fmla="*/ 773029 w 1004921"/>
                <a:gd name="connsiteY12" fmla="*/ 236595 h 1025873"/>
                <a:gd name="connsiteX13" fmla="*/ 773029 w 1004921"/>
                <a:gd name="connsiteY13" fmla="*/ 789095 h 1025873"/>
                <a:gd name="connsiteX14" fmla="*/ 231845 w 1004921"/>
                <a:gd name="connsiteY14" fmla="*/ 789095 h 1025873"/>
                <a:gd name="connsiteX15" fmla="*/ 231845 w 1004921"/>
                <a:gd name="connsiteY15" fmla="*/ 236595 h 1025873"/>
                <a:gd name="connsiteX16" fmla="*/ 502382 w 1004921"/>
                <a:gd name="connsiteY16" fmla="*/ 122276 h 1025873"/>
                <a:gd name="connsiteX17" fmla="*/ 807883 w 1004921"/>
                <a:gd name="connsiteY17" fmla="*/ 179660 h 1025873"/>
                <a:gd name="connsiteX18" fmla="*/ 822710 w 1004921"/>
                <a:gd name="connsiteY18" fmla="*/ 185987 h 1025873"/>
                <a:gd name="connsiteX19" fmla="*/ 822710 w 1004921"/>
                <a:gd name="connsiteY19" fmla="*/ 216375 h 1025873"/>
                <a:gd name="connsiteX20" fmla="*/ 792947 w 1004921"/>
                <a:gd name="connsiteY20" fmla="*/ 216375 h 1025873"/>
                <a:gd name="connsiteX21" fmla="*/ 792947 w 1004921"/>
                <a:gd name="connsiteY21" fmla="*/ 185987 h 1025873"/>
                <a:gd name="connsiteX22" fmla="*/ 807883 w 1004921"/>
                <a:gd name="connsiteY22" fmla="*/ 179660 h 1025873"/>
                <a:gd name="connsiteX23" fmla="*/ 200751 w 1004921"/>
                <a:gd name="connsiteY23" fmla="*/ 183390 h 1025873"/>
                <a:gd name="connsiteX24" fmla="*/ 215579 w 1004921"/>
                <a:gd name="connsiteY24" fmla="*/ 189714 h 1025873"/>
                <a:gd name="connsiteX25" fmla="*/ 215690 w 1004921"/>
                <a:gd name="connsiteY25" fmla="*/ 220102 h 1025873"/>
                <a:gd name="connsiteX26" fmla="*/ 185924 w 1004921"/>
                <a:gd name="connsiteY26" fmla="*/ 220102 h 1025873"/>
                <a:gd name="connsiteX27" fmla="*/ 185924 w 1004921"/>
                <a:gd name="connsiteY27" fmla="*/ 189714 h 1025873"/>
                <a:gd name="connsiteX28" fmla="*/ 200751 w 1004921"/>
                <a:gd name="connsiteY28" fmla="*/ 183390 h 1025873"/>
                <a:gd name="connsiteX29" fmla="*/ 75055 w 1004921"/>
                <a:gd name="connsiteY29" fmla="*/ 490534 h 1025873"/>
                <a:gd name="connsiteX30" fmla="*/ 96522 w 1004921"/>
                <a:gd name="connsiteY30" fmla="*/ 512448 h 1025873"/>
                <a:gd name="connsiteX31" fmla="*/ 75055 w 1004921"/>
                <a:gd name="connsiteY31" fmla="*/ 534365 h 1025873"/>
                <a:gd name="connsiteX32" fmla="*/ 53700 w 1004921"/>
                <a:gd name="connsiteY32" fmla="*/ 512448 h 1025873"/>
                <a:gd name="connsiteX33" fmla="*/ 75055 w 1004921"/>
                <a:gd name="connsiteY33" fmla="*/ 490534 h 1025873"/>
                <a:gd name="connsiteX34" fmla="*/ 938118 w 1004921"/>
                <a:gd name="connsiteY34" fmla="*/ 491326 h 1025873"/>
                <a:gd name="connsiteX35" fmla="*/ 959583 w 1004921"/>
                <a:gd name="connsiteY35" fmla="*/ 513240 h 1025873"/>
                <a:gd name="connsiteX36" fmla="*/ 938118 w 1004921"/>
                <a:gd name="connsiteY36" fmla="*/ 535154 h 1025873"/>
                <a:gd name="connsiteX37" fmla="*/ 916651 w 1004921"/>
                <a:gd name="connsiteY37" fmla="*/ 513240 h 1025873"/>
                <a:gd name="connsiteX38" fmla="*/ 938118 w 1004921"/>
                <a:gd name="connsiteY38" fmla="*/ 491326 h 1025873"/>
                <a:gd name="connsiteX39" fmla="*/ 805449 w 1004921"/>
                <a:gd name="connsiteY39" fmla="*/ 799036 h 1025873"/>
                <a:gd name="connsiteX40" fmla="*/ 826916 w 1004921"/>
                <a:gd name="connsiteY40" fmla="*/ 820950 h 1025873"/>
                <a:gd name="connsiteX41" fmla="*/ 824260 w 1004921"/>
                <a:gd name="connsiteY41" fmla="*/ 831455 h 1025873"/>
                <a:gd name="connsiteX42" fmla="*/ 823929 w 1004921"/>
                <a:gd name="connsiteY42" fmla="*/ 832020 h 1025873"/>
                <a:gd name="connsiteX43" fmla="*/ 822822 w 1004921"/>
                <a:gd name="connsiteY43" fmla="*/ 833828 h 1025873"/>
                <a:gd name="connsiteX44" fmla="*/ 822268 w 1004921"/>
                <a:gd name="connsiteY44" fmla="*/ 834617 h 1025873"/>
                <a:gd name="connsiteX45" fmla="*/ 822046 w 1004921"/>
                <a:gd name="connsiteY45" fmla="*/ 834957 h 1025873"/>
                <a:gd name="connsiteX46" fmla="*/ 820166 w 1004921"/>
                <a:gd name="connsiteY46" fmla="*/ 837216 h 1025873"/>
                <a:gd name="connsiteX47" fmla="*/ 790291 w 1004921"/>
                <a:gd name="connsiteY47" fmla="*/ 837216 h 1025873"/>
                <a:gd name="connsiteX48" fmla="*/ 784536 w 1004921"/>
                <a:gd name="connsiteY48" fmla="*/ 826034 h 1025873"/>
                <a:gd name="connsiteX49" fmla="*/ 784427 w 1004921"/>
                <a:gd name="connsiteY49" fmla="*/ 825354 h 1025873"/>
                <a:gd name="connsiteX50" fmla="*/ 784205 w 1004921"/>
                <a:gd name="connsiteY50" fmla="*/ 824000 h 1025873"/>
                <a:gd name="connsiteX51" fmla="*/ 784205 w 1004921"/>
                <a:gd name="connsiteY51" fmla="*/ 823886 h 1025873"/>
                <a:gd name="connsiteX52" fmla="*/ 783984 w 1004921"/>
                <a:gd name="connsiteY52" fmla="*/ 820950 h 1025873"/>
                <a:gd name="connsiteX53" fmla="*/ 805449 w 1004921"/>
                <a:gd name="connsiteY53" fmla="*/ 799036 h 1025873"/>
                <a:gd name="connsiteX54" fmla="*/ 197543 w 1004921"/>
                <a:gd name="connsiteY54" fmla="*/ 802763 h 1025873"/>
                <a:gd name="connsiteX55" fmla="*/ 212482 w 1004921"/>
                <a:gd name="connsiteY55" fmla="*/ 808976 h 1025873"/>
                <a:gd name="connsiteX56" fmla="*/ 212370 w 1004921"/>
                <a:gd name="connsiteY56" fmla="*/ 839362 h 1025873"/>
                <a:gd name="connsiteX57" fmla="*/ 182607 w 1004921"/>
                <a:gd name="connsiteY57" fmla="*/ 839476 h 1025873"/>
                <a:gd name="connsiteX58" fmla="*/ 182607 w 1004921"/>
                <a:gd name="connsiteY58" fmla="*/ 808976 h 1025873"/>
                <a:gd name="connsiteX59" fmla="*/ 197543 w 1004921"/>
                <a:gd name="connsiteY59" fmla="*/ 802763 h 1025873"/>
                <a:gd name="connsiteX60" fmla="*/ 506364 w 1004921"/>
                <a:gd name="connsiteY60" fmla="*/ 928828 h 1025873"/>
                <a:gd name="connsiteX61" fmla="*/ 527831 w 1004921"/>
                <a:gd name="connsiteY61" fmla="*/ 950744 h 1025873"/>
                <a:gd name="connsiteX62" fmla="*/ 506364 w 1004921"/>
                <a:gd name="connsiteY62" fmla="*/ 972658 h 1025873"/>
                <a:gd name="connsiteX63" fmla="*/ 484899 w 1004921"/>
                <a:gd name="connsiteY63" fmla="*/ 950744 h 1025873"/>
                <a:gd name="connsiteX64" fmla="*/ 506364 w 1004921"/>
                <a:gd name="connsiteY64" fmla="*/ 928828 h 102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004921" h="1025873">
                  <a:moveTo>
                    <a:pt x="502382" y="-63"/>
                  </a:moveTo>
                  <a:cubicBezTo>
                    <a:pt x="373765" y="-63"/>
                    <a:pt x="245162" y="49940"/>
                    <a:pt x="147089" y="150065"/>
                  </a:cubicBezTo>
                  <a:cubicBezTo>
                    <a:pt x="-49062" y="350315"/>
                    <a:pt x="-49062" y="675375"/>
                    <a:pt x="147089" y="875623"/>
                  </a:cubicBezTo>
                  <a:cubicBezTo>
                    <a:pt x="343236" y="1075873"/>
                    <a:pt x="661638" y="1075873"/>
                    <a:pt x="857786" y="875623"/>
                  </a:cubicBezTo>
                  <a:cubicBezTo>
                    <a:pt x="1053936" y="675375"/>
                    <a:pt x="1053934" y="350315"/>
                    <a:pt x="857786" y="150065"/>
                  </a:cubicBezTo>
                  <a:cubicBezTo>
                    <a:pt x="759712" y="49940"/>
                    <a:pt x="630998" y="-61"/>
                    <a:pt x="502382" y="-63"/>
                  </a:cubicBezTo>
                  <a:close/>
                  <a:moveTo>
                    <a:pt x="505260" y="55741"/>
                  </a:moveTo>
                  <a:cubicBezTo>
                    <a:pt x="517104" y="55741"/>
                    <a:pt x="526724" y="65563"/>
                    <a:pt x="526724" y="77657"/>
                  </a:cubicBezTo>
                  <a:cubicBezTo>
                    <a:pt x="526724" y="89749"/>
                    <a:pt x="517104" y="99571"/>
                    <a:pt x="505260" y="99571"/>
                  </a:cubicBezTo>
                  <a:cubicBezTo>
                    <a:pt x="493413" y="99571"/>
                    <a:pt x="483793" y="89749"/>
                    <a:pt x="483793" y="77657"/>
                  </a:cubicBezTo>
                  <a:cubicBezTo>
                    <a:pt x="483793" y="65563"/>
                    <a:pt x="493413" y="55741"/>
                    <a:pt x="505260" y="55741"/>
                  </a:cubicBezTo>
                  <a:close/>
                  <a:moveTo>
                    <a:pt x="502382" y="122276"/>
                  </a:moveTo>
                  <a:cubicBezTo>
                    <a:pt x="600336" y="122276"/>
                    <a:pt x="698346" y="160349"/>
                    <a:pt x="773029" y="236595"/>
                  </a:cubicBezTo>
                  <a:cubicBezTo>
                    <a:pt x="922397" y="389083"/>
                    <a:pt x="922395" y="636604"/>
                    <a:pt x="773029" y="789095"/>
                  </a:cubicBezTo>
                  <a:cubicBezTo>
                    <a:pt x="623661" y="941584"/>
                    <a:pt x="381211" y="941584"/>
                    <a:pt x="231845" y="789095"/>
                  </a:cubicBezTo>
                  <a:cubicBezTo>
                    <a:pt x="82477" y="636604"/>
                    <a:pt x="82477" y="389086"/>
                    <a:pt x="231845" y="236595"/>
                  </a:cubicBezTo>
                  <a:cubicBezTo>
                    <a:pt x="306528" y="160349"/>
                    <a:pt x="404427" y="122276"/>
                    <a:pt x="502382" y="122276"/>
                  </a:cubicBezTo>
                  <a:close/>
                  <a:moveTo>
                    <a:pt x="807883" y="179660"/>
                  </a:moveTo>
                  <a:cubicBezTo>
                    <a:pt x="813283" y="179660"/>
                    <a:pt x="818595" y="181786"/>
                    <a:pt x="822710" y="185987"/>
                  </a:cubicBezTo>
                  <a:cubicBezTo>
                    <a:pt x="830941" y="194388"/>
                    <a:pt x="830941" y="207973"/>
                    <a:pt x="822710" y="216375"/>
                  </a:cubicBezTo>
                  <a:cubicBezTo>
                    <a:pt x="814482" y="224777"/>
                    <a:pt x="801176" y="224777"/>
                    <a:pt x="792947" y="216375"/>
                  </a:cubicBezTo>
                  <a:cubicBezTo>
                    <a:pt x="784716" y="207973"/>
                    <a:pt x="784716" y="194388"/>
                    <a:pt x="792947" y="185987"/>
                  </a:cubicBezTo>
                  <a:cubicBezTo>
                    <a:pt x="797062" y="181786"/>
                    <a:pt x="802484" y="179660"/>
                    <a:pt x="807883" y="179660"/>
                  </a:cubicBezTo>
                  <a:close/>
                  <a:moveTo>
                    <a:pt x="200751" y="183390"/>
                  </a:moveTo>
                  <a:cubicBezTo>
                    <a:pt x="206131" y="183410"/>
                    <a:pt x="211463" y="185513"/>
                    <a:pt x="215579" y="189714"/>
                  </a:cubicBezTo>
                  <a:cubicBezTo>
                    <a:pt x="223809" y="198116"/>
                    <a:pt x="223919" y="211701"/>
                    <a:pt x="215690" y="220102"/>
                  </a:cubicBezTo>
                  <a:cubicBezTo>
                    <a:pt x="207459" y="228504"/>
                    <a:pt x="194155" y="228504"/>
                    <a:pt x="185924" y="220102"/>
                  </a:cubicBezTo>
                  <a:cubicBezTo>
                    <a:pt x="177696" y="211701"/>
                    <a:pt x="177694" y="198118"/>
                    <a:pt x="185924" y="189714"/>
                  </a:cubicBezTo>
                  <a:cubicBezTo>
                    <a:pt x="190040" y="185513"/>
                    <a:pt x="195372" y="183370"/>
                    <a:pt x="200751" y="183390"/>
                  </a:cubicBezTo>
                  <a:close/>
                  <a:moveTo>
                    <a:pt x="75055" y="490534"/>
                  </a:moveTo>
                  <a:cubicBezTo>
                    <a:pt x="86902" y="490534"/>
                    <a:pt x="96522" y="500356"/>
                    <a:pt x="96522" y="512448"/>
                  </a:cubicBezTo>
                  <a:cubicBezTo>
                    <a:pt x="96522" y="524543"/>
                    <a:pt x="86902" y="534365"/>
                    <a:pt x="75055" y="534365"/>
                  </a:cubicBezTo>
                  <a:cubicBezTo>
                    <a:pt x="63208" y="534365"/>
                    <a:pt x="53700" y="524543"/>
                    <a:pt x="53700" y="512448"/>
                  </a:cubicBezTo>
                  <a:cubicBezTo>
                    <a:pt x="53700" y="500356"/>
                    <a:pt x="63208" y="490534"/>
                    <a:pt x="75055" y="490534"/>
                  </a:cubicBezTo>
                  <a:close/>
                  <a:moveTo>
                    <a:pt x="938118" y="491326"/>
                  </a:moveTo>
                  <a:cubicBezTo>
                    <a:pt x="949965" y="491326"/>
                    <a:pt x="959583" y="501145"/>
                    <a:pt x="959583" y="513240"/>
                  </a:cubicBezTo>
                  <a:cubicBezTo>
                    <a:pt x="959583" y="525334"/>
                    <a:pt x="949965" y="535154"/>
                    <a:pt x="938118" y="535154"/>
                  </a:cubicBezTo>
                  <a:cubicBezTo>
                    <a:pt x="926272" y="535154"/>
                    <a:pt x="916651" y="525334"/>
                    <a:pt x="916651" y="513240"/>
                  </a:cubicBezTo>
                  <a:cubicBezTo>
                    <a:pt x="916651" y="501145"/>
                    <a:pt x="926272" y="491326"/>
                    <a:pt x="938118" y="491326"/>
                  </a:cubicBezTo>
                  <a:close/>
                  <a:moveTo>
                    <a:pt x="805449" y="799036"/>
                  </a:moveTo>
                  <a:cubicBezTo>
                    <a:pt x="817295" y="799036"/>
                    <a:pt x="826916" y="808855"/>
                    <a:pt x="826916" y="820950"/>
                  </a:cubicBezTo>
                  <a:cubicBezTo>
                    <a:pt x="826916" y="824730"/>
                    <a:pt x="825912" y="828350"/>
                    <a:pt x="824260" y="831455"/>
                  </a:cubicBezTo>
                  <a:cubicBezTo>
                    <a:pt x="824168" y="831650"/>
                    <a:pt x="824027" y="831828"/>
                    <a:pt x="823929" y="832020"/>
                  </a:cubicBezTo>
                  <a:cubicBezTo>
                    <a:pt x="823569" y="832645"/>
                    <a:pt x="823236" y="833243"/>
                    <a:pt x="822822" y="833828"/>
                  </a:cubicBezTo>
                  <a:cubicBezTo>
                    <a:pt x="822651" y="834091"/>
                    <a:pt x="822452" y="834361"/>
                    <a:pt x="822268" y="834617"/>
                  </a:cubicBezTo>
                  <a:cubicBezTo>
                    <a:pt x="822184" y="834725"/>
                    <a:pt x="822132" y="834852"/>
                    <a:pt x="822046" y="834957"/>
                  </a:cubicBezTo>
                  <a:cubicBezTo>
                    <a:pt x="821463" y="835746"/>
                    <a:pt x="820872" y="836495"/>
                    <a:pt x="820166" y="837216"/>
                  </a:cubicBezTo>
                  <a:cubicBezTo>
                    <a:pt x="811935" y="845618"/>
                    <a:pt x="798522" y="845618"/>
                    <a:pt x="790291" y="837216"/>
                  </a:cubicBezTo>
                  <a:cubicBezTo>
                    <a:pt x="787205" y="834065"/>
                    <a:pt x="785308" y="830114"/>
                    <a:pt x="784536" y="826034"/>
                  </a:cubicBezTo>
                  <a:cubicBezTo>
                    <a:pt x="784495" y="825806"/>
                    <a:pt x="784462" y="825582"/>
                    <a:pt x="784427" y="825354"/>
                  </a:cubicBezTo>
                  <a:cubicBezTo>
                    <a:pt x="784335" y="824905"/>
                    <a:pt x="784269" y="824460"/>
                    <a:pt x="784205" y="824000"/>
                  </a:cubicBezTo>
                  <a:cubicBezTo>
                    <a:pt x="784201" y="823960"/>
                    <a:pt x="784207" y="823923"/>
                    <a:pt x="784205" y="823886"/>
                  </a:cubicBezTo>
                  <a:cubicBezTo>
                    <a:pt x="784078" y="822926"/>
                    <a:pt x="783984" y="821944"/>
                    <a:pt x="783984" y="820950"/>
                  </a:cubicBezTo>
                  <a:cubicBezTo>
                    <a:pt x="783984" y="808855"/>
                    <a:pt x="793604" y="799036"/>
                    <a:pt x="805449" y="799036"/>
                  </a:cubicBezTo>
                  <a:close/>
                  <a:moveTo>
                    <a:pt x="197543" y="802763"/>
                  </a:moveTo>
                  <a:cubicBezTo>
                    <a:pt x="202943" y="802763"/>
                    <a:pt x="208367" y="804775"/>
                    <a:pt x="212482" y="808976"/>
                  </a:cubicBezTo>
                  <a:cubicBezTo>
                    <a:pt x="220711" y="817378"/>
                    <a:pt x="220601" y="830960"/>
                    <a:pt x="212370" y="839362"/>
                  </a:cubicBezTo>
                  <a:cubicBezTo>
                    <a:pt x="204139" y="847763"/>
                    <a:pt x="190835" y="847877"/>
                    <a:pt x="182607" y="839476"/>
                  </a:cubicBezTo>
                  <a:cubicBezTo>
                    <a:pt x="174376" y="831074"/>
                    <a:pt x="174376" y="817378"/>
                    <a:pt x="182607" y="808976"/>
                  </a:cubicBezTo>
                  <a:cubicBezTo>
                    <a:pt x="186720" y="804775"/>
                    <a:pt x="192144" y="802763"/>
                    <a:pt x="197543" y="802763"/>
                  </a:cubicBezTo>
                  <a:close/>
                  <a:moveTo>
                    <a:pt x="506364" y="928828"/>
                  </a:moveTo>
                  <a:cubicBezTo>
                    <a:pt x="518211" y="928828"/>
                    <a:pt x="527831" y="938650"/>
                    <a:pt x="527831" y="950744"/>
                  </a:cubicBezTo>
                  <a:cubicBezTo>
                    <a:pt x="527831" y="962836"/>
                    <a:pt x="518211" y="972658"/>
                    <a:pt x="506364" y="972658"/>
                  </a:cubicBezTo>
                  <a:cubicBezTo>
                    <a:pt x="494520" y="972658"/>
                    <a:pt x="484899" y="962836"/>
                    <a:pt x="484899" y="950744"/>
                  </a:cubicBezTo>
                  <a:cubicBezTo>
                    <a:pt x="484899" y="938650"/>
                    <a:pt x="494520" y="928828"/>
                    <a:pt x="506364" y="928828"/>
                  </a:cubicBezTo>
                  <a:close/>
                </a:path>
              </a:pathLst>
            </a:custGeom>
            <a:solidFill>
              <a:srgbClr val="FFFFFF"/>
            </a:solidFill>
            <a:ln w="3566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9" name="Volný tvar 8">
              <a:extLst>
                <a:ext uri="{FF2B5EF4-FFF2-40B4-BE49-F238E27FC236}">
                  <a16:creationId xmlns:a16="http://schemas.microsoft.com/office/drawing/2014/main" id="{41FB85EA-2338-5696-F9BA-279E0C7CDDC4}"/>
                </a:ext>
              </a:extLst>
            </p:cNvPr>
            <p:cNvSpPr/>
            <p:nvPr/>
          </p:nvSpPr>
          <p:spPr>
            <a:xfrm>
              <a:off x="10895214" y="842453"/>
              <a:ext cx="225394" cy="230103"/>
            </a:xfrm>
            <a:custGeom>
              <a:avLst/>
              <a:gdLst>
                <a:gd name="connsiteX0" fmla="*/ 112728 w 225394"/>
                <a:gd name="connsiteY0" fmla="*/ -63 h 230103"/>
                <a:gd name="connsiteX1" fmla="*/ -24 w 225394"/>
                <a:gd name="connsiteY1" fmla="*/ 114933 h 230103"/>
                <a:gd name="connsiteX2" fmla="*/ 112728 w 225394"/>
                <a:gd name="connsiteY2" fmla="*/ 230040 h 230103"/>
                <a:gd name="connsiteX3" fmla="*/ 225370 w 225394"/>
                <a:gd name="connsiteY3" fmla="*/ 114933 h 230103"/>
                <a:gd name="connsiteX4" fmla="*/ 112728 w 225394"/>
                <a:gd name="connsiteY4" fmla="*/ -63 h 230103"/>
                <a:gd name="connsiteX5" fmla="*/ 112728 w 225394"/>
                <a:gd name="connsiteY5" fmla="*/ 76187 h 230103"/>
                <a:gd name="connsiteX6" fmla="*/ 150571 w 225394"/>
                <a:gd name="connsiteY6" fmla="*/ 114933 h 230103"/>
                <a:gd name="connsiteX7" fmla="*/ 112728 w 225394"/>
                <a:gd name="connsiteY7" fmla="*/ 153679 h 230103"/>
                <a:gd name="connsiteX8" fmla="*/ 74775 w 225394"/>
                <a:gd name="connsiteY8" fmla="*/ 114933 h 230103"/>
                <a:gd name="connsiteX9" fmla="*/ 112728 w 225394"/>
                <a:gd name="connsiteY9" fmla="*/ 76187 h 230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5394" h="230103">
                  <a:moveTo>
                    <a:pt x="112728" y="-63"/>
                  </a:moveTo>
                  <a:cubicBezTo>
                    <a:pt x="50536" y="-63"/>
                    <a:pt x="-24" y="51441"/>
                    <a:pt x="-24" y="114933"/>
                  </a:cubicBezTo>
                  <a:cubicBezTo>
                    <a:pt x="-24" y="178424"/>
                    <a:pt x="50536" y="230040"/>
                    <a:pt x="112728" y="230040"/>
                  </a:cubicBezTo>
                  <a:cubicBezTo>
                    <a:pt x="174920" y="230040"/>
                    <a:pt x="225368" y="178424"/>
                    <a:pt x="225370" y="114933"/>
                  </a:cubicBezTo>
                  <a:cubicBezTo>
                    <a:pt x="225370" y="51441"/>
                    <a:pt x="174920" y="-63"/>
                    <a:pt x="112728" y="-63"/>
                  </a:cubicBezTo>
                  <a:close/>
                  <a:moveTo>
                    <a:pt x="112728" y="76187"/>
                  </a:moveTo>
                  <a:cubicBezTo>
                    <a:pt x="133669" y="76187"/>
                    <a:pt x="150571" y="93553"/>
                    <a:pt x="150571" y="114933"/>
                  </a:cubicBezTo>
                  <a:cubicBezTo>
                    <a:pt x="150569" y="136312"/>
                    <a:pt x="133669" y="153679"/>
                    <a:pt x="112728" y="153679"/>
                  </a:cubicBezTo>
                  <a:cubicBezTo>
                    <a:pt x="91787" y="153679"/>
                    <a:pt x="74775" y="136312"/>
                    <a:pt x="74775" y="114933"/>
                  </a:cubicBezTo>
                  <a:cubicBezTo>
                    <a:pt x="74775" y="93553"/>
                    <a:pt x="91787" y="76187"/>
                    <a:pt x="112728" y="76187"/>
                  </a:cubicBezTo>
                  <a:close/>
                </a:path>
              </a:pathLst>
            </a:custGeom>
            <a:solidFill>
              <a:srgbClr val="FFFFFF"/>
            </a:solidFill>
            <a:ln w="3566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0" name="Volný tvar 9">
              <a:extLst>
                <a:ext uri="{FF2B5EF4-FFF2-40B4-BE49-F238E27FC236}">
                  <a16:creationId xmlns:a16="http://schemas.microsoft.com/office/drawing/2014/main" id="{974EDBB4-DF3A-54C0-98DF-508038A9376E}"/>
                </a:ext>
              </a:extLst>
            </p:cNvPr>
            <p:cNvSpPr/>
            <p:nvPr/>
          </p:nvSpPr>
          <p:spPr>
            <a:xfrm>
              <a:off x="10681975" y="1565922"/>
              <a:ext cx="249966" cy="310382"/>
            </a:xfrm>
            <a:custGeom>
              <a:avLst/>
              <a:gdLst>
                <a:gd name="connsiteX0" fmla="*/ 244663 w 249966"/>
                <a:gd name="connsiteY0" fmla="*/ 110793 h 310382"/>
                <a:gd name="connsiteX1" fmla="*/ 249943 w 249966"/>
                <a:gd name="connsiteY1" fmla="*/ 15774 h 310382"/>
                <a:gd name="connsiteX2" fmla="*/ 114453 w 249966"/>
                <a:gd name="connsiteY2" fmla="*/ 126628 h 310382"/>
                <a:gd name="connsiteX3" fmla="*/ 10635 w 249966"/>
                <a:gd name="connsiteY3" fmla="*/ 284994 h 310382"/>
                <a:gd name="connsiteX4" fmla="*/ 51106 w 249966"/>
                <a:gd name="connsiteY4" fmla="*/ 131907 h 310382"/>
                <a:gd name="connsiteX5" fmla="*/ 84538 w 249966"/>
                <a:gd name="connsiteY5" fmla="*/ 82638 h 310382"/>
                <a:gd name="connsiteX6" fmla="*/ 200673 w 249966"/>
                <a:gd name="connsiteY6" fmla="*/ -63 h 310382"/>
                <a:gd name="connsiteX7" fmla="*/ 248183 w 249966"/>
                <a:gd name="connsiteY7" fmla="*/ 15774 h 310382"/>
                <a:gd name="connsiteX8" fmla="*/ 244663 w 249966"/>
                <a:gd name="connsiteY8" fmla="*/ 110793 h 310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966" h="310382">
                  <a:moveTo>
                    <a:pt x="244663" y="110793"/>
                  </a:moveTo>
                  <a:lnTo>
                    <a:pt x="249943" y="15774"/>
                  </a:lnTo>
                  <a:lnTo>
                    <a:pt x="114453" y="126628"/>
                  </a:lnTo>
                  <a:cubicBezTo>
                    <a:pt x="114453" y="126628"/>
                    <a:pt x="49346" y="179417"/>
                    <a:pt x="10635" y="284994"/>
                  </a:cubicBezTo>
                  <a:cubicBezTo>
                    <a:pt x="-28076" y="390571"/>
                    <a:pt x="51106" y="131907"/>
                    <a:pt x="51106" y="131907"/>
                  </a:cubicBezTo>
                  <a:lnTo>
                    <a:pt x="84538" y="82638"/>
                  </a:lnTo>
                  <a:lnTo>
                    <a:pt x="200673" y="-63"/>
                  </a:lnTo>
                  <a:lnTo>
                    <a:pt x="248183" y="15774"/>
                  </a:lnTo>
                  <a:lnTo>
                    <a:pt x="244663" y="110793"/>
                  </a:lnTo>
                  <a:close/>
                </a:path>
              </a:pathLst>
            </a:custGeom>
            <a:solidFill>
              <a:srgbClr val="FFFFFF"/>
            </a:solidFill>
            <a:ln w="142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1" name="Volný tvar 10">
              <a:extLst>
                <a:ext uri="{FF2B5EF4-FFF2-40B4-BE49-F238E27FC236}">
                  <a16:creationId xmlns:a16="http://schemas.microsoft.com/office/drawing/2014/main" id="{1B3E3240-811A-7E4C-990F-E0B7ED37E185}"/>
                </a:ext>
              </a:extLst>
            </p:cNvPr>
            <p:cNvSpPr/>
            <p:nvPr/>
          </p:nvSpPr>
          <p:spPr>
            <a:xfrm>
              <a:off x="10682347" y="1582401"/>
              <a:ext cx="247601" cy="293639"/>
            </a:xfrm>
            <a:custGeom>
              <a:avLst/>
              <a:gdLst>
                <a:gd name="connsiteX0" fmla="*/ 245711 w 247601"/>
                <a:gd name="connsiteY0" fmla="*/ 92633 h 293639"/>
                <a:gd name="connsiteX1" fmla="*/ -24 w 247601"/>
                <a:gd name="connsiteY1" fmla="*/ 293576 h 293639"/>
                <a:gd name="connsiteX2" fmla="*/ 21750 w 247601"/>
                <a:gd name="connsiteY2" fmla="*/ 238830 h 293639"/>
                <a:gd name="connsiteX3" fmla="*/ 42279 w 247601"/>
                <a:gd name="connsiteY3" fmla="*/ 200259 h 293639"/>
                <a:gd name="connsiteX4" fmla="*/ 66542 w 247601"/>
                <a:gd name="connsiteY4" fmla="*/ 162309 h 293639"/>
                <a:gd name="connsiteX5" fmla="*/ 95782 w 247601"/>
                <a:gd name="connsiteY5" fmla="*/ 126850 h 293639"/>
                <a:gd name="connsiteX6" fmla="*/ 118800 w 247601"/>
                <a:gd name="connsiteY6" fmla="*/ 106941 h 293639"/>
                <a:gd name="connsiteX7" fmla="*/ 247578 w 247601"/>
                <a:gd name="connsiteY7" fmla="*/ -63 h 293639"/>
                <a:gd name="connsiteX8" fmla="*/ 245711 w 247601"/>
                <a:gd name="connsiteY8" fmla="*/ 92633 h 293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01" h="293639">
                  <a:moveTo>
                    <a:pt x="245711" y="92633"/>
                  </a:moveTo>
                  <a:lnTo>
                    <a:pt x="-24" y="293576"/>
                  </a:lnTo>
                  <a:lnTo>
                    <a:pt x="21750" y="238830"/>
                  </a:lnTo>
                  <a:lnTo>
                    <a:pt x="42279" y="200259"/>
                  </a:lnTo>
                  <a:lnTo>
                    <a:pt x="66542" y="162309"/>
                  </a:lnTo>
                  <a:lnTo>
                    <a:pt x="95782" y="126850"/>
                  </a:lnTo>
                  <a:lnTo>
                    <a:pt x="118800" y="106941"/>
                  </a:lnTo>
                  <a:lnTo>
                    <a:pt x="247578" y="-63"/>
                  </a:lnTo>
                  <a:lnTo>
                    <a:pt x="245711" y="92633"/>
                  </a:lnTo>
                  <a:close/>
                </a:path>
              </a:pathLst>
            </a:custGeom>
            <a:solidFill>
              <a:srgbClr val="FFFFFF"/>
            </a:solidFill>
            <a:ln w="142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grpSp>
          <p:nvGrpSpPr>
            <p:cNvPr id="12" name="Grafický objekt 5">
              <a:extLst>
                <a:ext uri="{FF2B5EF4-FFF2-40B4-BE49-F238E27FC236}">
                  <a16:creationId xmlns:a16="http://schemas.microsoft.com/office/drawing/2014/main" id="{4FD49401-9249-75DB-693F-C33BCD0E2C29}"/>
                </a:ext>
              </a:extLst>
            </p:cNvPr>
            <p:cNvGrpSpPr/>
            <p:nvPr/>
          </p:nvGrpSpPr>
          <p:grpSpPr>
            <a:xfrm>
              <a:off x="11074672" y="1529583"/>
              <a:ext cx="267953" cy="295738"/>
              <a:chOff x="11074672" y="1529583"/>
              <a:chExt cx="267953" cy="295738"/>
            </a:xfrm>
            <a:solidFill>
              <a:srgbClr val="FFFFFF"/>
            </a:solidFill>
          </p:grpSpPr>
          <p:sp>
            <p:nvSpPr>
              <p:cNvPr id="13" name="Volný tvar 12">
                <a:extLst>
                  <a:ext uri="{FF2B5EF4-FFF2-40B4-BE49-F238E27FC236}">
                    <a16:creationId xmlns:a16="http://schemas.microsoft.com/office/drawing/2014/main" id="{232C8FC3-1275-BD0B-1E51-A8F5343D288C}"/>
                  </a:ext>
                </a:extLst>
              </p:cNvPr>
              <p:cNvSpPr/>
              <p:nvPr/>
            </p:nvSpPr>
            <p:spPr>
              <a:xfrm>
                <a:off x="11077262" y="1529583"/>
                <a:ext cx="265183" cy="226989"/>
              </a:xfrm>
              <a:custGeom>
                <a:avLst/>
                <a:gdLst>
                  <a:gd name="connsiteX0" fmla="*/ 83925 w 265183"/>
                  <a:gd name="connsiteY0" fmla="*/ -62 h 226989"/>
                  <a:gd name="connsiteX1" fmla="*/ -21 w 265183"/>
                  <a:gd name="connsiteY1" fmla="*/ 78498 h 226989"/>
                  <a:gd name="connsiteX2" fmla="*/ 187740 w 265183"/>
                  <a:gd name="connsiteY2" fmla="*/ 226928 h 226989"/>
                  <a:gd name="connsiteX3" fmla="*/ 265163 w 265183"/>
                  <a:gd name="connsiteY3" fmla="*/ 153025 h 226989"/>
                  <a:gd name="connsiteX4" fmla="*/ 84545 w 265183"/>
                  <a:gd name="connsiteY4" fmla="*/ 668 h 226989"/>
                  <a:gd name="connsiteX5" fmla="*/ 83925 w 265183"/>
                  <a:gd name="connsiteY5" fmla="*/ -62 h 226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5183" h="226989">
                    <a:moveTo>
                      <a:pt x="83925" y="-62"/>
                    </a:moveTo>
                    <a:lnTo>
                      <a:pt x="-21" y="78498"/>
                    </a:lnTo>
                    <a:lnTo>
                      <a:pt x="187740" y="226928"/>
                    </a:lnTo>
                    <a:lnTo>
                      <a:pt x="265163" y="153025"/>
                    </a:lnTo>
                    <a:lnTo>
                      <a:pt x="84545" y="668"/>
                    </a:lnTo>
                    <a:lnTo>
                      <a:pt x="83925" y="-62"/>
                    </a:lnTo>
                    <a:close/>
                  </a:path>
                </a:pathLst>
              </a:custGeom>
              <a:solidFill>
                <a:srgbClr val="FFFFFF"/>
              </a:solidFill>
              <a:ln w="1421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14" name="Volný tvar 13">
                <a:extLst>
                  <a:ext uri="{FF2B5EF4-FFF2-40B4-BE49-F238E27FC236}">
                    <a16:creationId xmlns:a16="http://schemas.microsoft.com/office/drawing/2014/main" id="{4E79DB98-1F50-7572-9A21-57BFCFF9AA28}"/>
                  </a:ext>
                </a:extLst>
              </p:cNvPr>
              <p:cNvSpPr/>
              <p:nvPr/>
            </p:nvSpPr>
            <p:spPr>
              <a:xfrm>
                <a:off x="11265768" y="1683939"/>
                <a:ext cx="76856" cy="140716"/>
              </a:xfrm>
              <a:custGeom>
                <a:avLst/>
                <a:gdLst>
                  <a:gd name="connsiteX0" fmla="*/ 1224 w 76856"/>
                  <a:gd name="connsiteY0" fmla="*/ 140655 h 140716"/>
                  <a:gd name="connsiteX1" fmla="*/ -21 w 76856"/>
                  <a:gd name="connsiteY1" fmla="*/ 72474 h 140716"/>
                  <a:gd name="connsiteX2" fmla="*/ 76836 w 76856"/>
                  <a:gd name="connsiteY2" fmla="*/ -62 h 140716"/>
                  <a:gd name="connsiteX3" fmla="*/ 76836 w 76856"/>
                  <a:gd name="connsiteY3" fmla="*/ 77334 h 140716"/>
                  <a:gd name="connsiteX4" fmla="*/ 1224 w 76856"/>
                  <a:gd name="connsiteY4" fmla="*/ 140655 h 140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856" h="140716">
                    <a:moveTo>
                      <a:pt x="1224" y="140655"/>
                    </a:moveTo>
                    <a:lnTo>
                      <a:pt x="-21" y="72474"/>
                    </a:lnTo>
                    <a:lnTo>
                      <a:pt x="76836" y="-62"/>
                    </a:lnTo>
                    <a:lnTo>
                      <a:pt x="76836" y="77334"/>
                    </a:lnTo>
                    <a:lnTo>
                      <a:pt x="1224" y="140655"/>
                    </a:lnTo>
                    <a:close/>
                  </a:path>
                </a:pathLst>
              </a:custGeom>
              <a:solidFill>
                <a:srgbClr val="FFFFFF"/>
              </a:solidFill>
              <a:ln w="1472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  <p:sp>
            <p:nvSpPr>
              <p:cNvPr id="15" name="Volný tvar 14">
                <a:extLst>
                  <a:ext uri="{FF2B5EF4-FFF2-40B4-BE49-F238E27FC236}">
                    <a16:creationId xmlns:a16="http://schemas.microsoft.com/office/drawing/2014/main" id="{11D98CCA-A2FE-35B2-E964-4E435CB45287}"/>
                  </a:ext>
                </a:extLst>
              </p:cNvPr>
              <p:cNvSpPr/>
              <p:nvPr/>
            </p:nvSpPr>
            <p:spPr>
              <a:xfrm>
                <a:off x="11074672" y="1608204"/>
                <a:ext cx="191611" cy="217117"/>
              </a:xfrm>
              <a:custGeom>
                <a:avLst/>
                <a:gdLst>
                  <a:gd name="connsiteX0" fmla="*/ -21 w 191611"/>
                  <a:gd name="connsiteY0" fmla="*/ 71481 h 217117"/>
                  <a:gd name="connsiteX1" fmla="*/ 2469 w 191611"/>
                  <a:gd name="connsiteY1" fmla="*/ -62 h 217117"/>
                  <a:gd name="connsiteX2" fmla="*/ 191591 w 191611"/>
                  <a:gd name="connsiteY2" fmla="*/ 148623 h 217117"/>
                  <a:gd name="connsiteX3" fmla="*/ 191591 w 191611"/>
                  <a:gd name="connsiteY3" fmla="*/ 217056 h 217117"/>
                  <a:gd name="connsiteX4" fmla="*/ -21 w 191611"/>
                  <a:gd name="connsiteY4" fmla="*/ 71481 h 217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611" h="217117">
                    <a:moveTo>
                      <a:pt x="-21" y="71481"/>
                    </a:moveTo>
                    <a:lnTo>
                      <a:pt x="2469" y="-62"/>
                    </a:lnTo>
                    <a:lnTo>
                      <a:pt x="191591" y="148623"/>
                    </a:lnTo>
                    <a:lnTo>
                      <a:pt x="191591" y="217056"/>
                    </a:lnTo>
                    <a:lnTo>
                      <a:pt x="-21" y="71481"/>
                    </a:lnTo>
                    <a:close/>
                  </a:path>
                </a:pathLst>
              </a:custGeom>
              <a:solidFill>
                <a:srgbClr val="FFFFFF"/>
              </a:solidFill>
              <a:ln w="1421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cs-CZ"/>
              </a:p>
            </p:txBody>
          </p:sp>
        </p:grpSp>
        <p:sp>
          <p:nvSpPr>
            <p:cNvPr id="16" name="Volný tvar 15">
              <a:extLst>
                <a:ext uri="{FF2B5EF4-FFF2-40B4-BE49-F238E27FC236}">
                  <a16:creationId xmlns:a16="http://schemas.microsoft.com/office/drawing/2014/main" id="{6A15AEFE-6BD0-A6B5-7399-B2C022F8D36D}"/>
                </a:ext>
              </a:extLst>
            </p:cNvPr>
            <p:cNvSpPr/>
            <p:nvPr/>
          </p:nvSpPr>
          <p:spPr>
            <a:xfrm>
              <a:off x="10841148" y="1688376"/>
              <a:ext cx="463894" cy="387296"/>
            </a:xfrm>
            <a:custGeom>
              <a:avLst/>
              <a:gdLst>
                <a:gd name="connsiteX0" fmla="*/ 463182 w 463894"/>
                <a:gd name="connsiteY0" fmla="*/ 347720 h 387296"/>
                <a:gd name="connsiteX1" fmla="*/ 25878 w 463894"/>
                <a:gd name="connsiteY1" fmla="*/ -62 h 387296"/>
                <a:gd name="connsiteX2" fmla="*/ 11443 w 463894"/>
                <a:gd name="connsiteY2" fmla="*/ 33587 h 387296"/>
                <a:gd name="connsiteX3" fmla="*/ 419124 w 463894"/>
                <a:gd name="connsiteY3" fmla="*/ 385868 h 387296"/>
                <a:gd name="connsiteX4" fmla="*/ 463182 w 463894"/>
                <a:gd name="connsiteY4" fmla="*/ 347720 h 387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3894" h="387296">
                  <a:moveTo>
                    <a:pt x="463182" y="347720"/>
                  </a:moveTo>
                  <a:lnTo>
                    <a:pt x="25878" y="-62"/>
                  </a:lnTo>
                  <a:cubicBezTo>
                    <a:pt x="25878" y="-62"/>
                    <a:pt x="-21067" y="-877"/>
                    <a:pt x="11443" y="33587"/>
                  </a:cubicBezTo>
                  <a:cubicBezTo>
                    <a:pt x="43954" y="68051"/>
                    <a:pt x="419124" y="385868"/>
                    <a:pt x="419124" y="385868"/>
                  </a:cubicBezTo>
                  <a:cubicBezTo>
                    <a:pt x="419124" y="385868"/>
                    <a:pt x="470351" y="398366"/>
                    <a:pt x="463182" y="347720"/>
                  </a:cubicBezTo>
                  <a:close/>
                </a:path>
              </a:pathLst>
            </a:custGeom>
            <a:solidFill>
              <a:srgbClr val="FFFFFF"/>
            </a:solidFill>
            <a:ln w="142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7" name="Volný tvar 16">
              <a:extLst>
                <a:ext uri="{FF2B5EF4-FFF2-40B4-BE49-F238E27FC236}">
                  <a16:creationId xmlns:a16="http://schemas.microsoft.com/office/drawing/2014/main" id="{0F9FD246-C71A-02C8-A230-62DAB31B70B3}"/>
                </a:ext>
              </a:extLst>
            </p:cNvPr>
            <p:cNvSpPr/>
            <p:nvPr/>
          </p:nvSpPr>
          <p:spPr>
            <a:xfrm>
              <a:off x="10703514" y="1698477"/>
              <a:ext cx="465609" cy="383839"/>
            </a:xfrm>
            <a:custGeom>
              <a:avLst/>
              <a:gdLst>
                <a:gd name="connsiteX0" fmla="*/ 33241 w 465609"/>
                <a:gd name="connsiteY0" fmla="*/ 383776 h 383839"/>
                <a:gd name="connsiteX1" fmla="*/ 464344 w 465609"/>
                <a:gd name="connsiteY1" fmla="*/ 28336 h 383839"/>
                <a:gd name="connsiteX2" fmla="*/ 434432 w 465609"/>
                <a:gd name="connsiteY2" fmla="*/ 7221 h 383839"/>
                <a:gd name="connsiteX3" fmla="*/ 5088 w 465609"/>
                <a:gd name="connsiteY3" fmla="*/ 332747 h 383839"/>
                <a:gd name="connsiteX4" fmla="*/ 33241 w 465609"/>
                <a:gd name="connsiteY4" fmla="*/ 383776 h 383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5609" h="383839">
                  <a:moveTo>
                    <a:pt x="33241" y="383776"/>
                  </a:moveTo>
                  <a:lnTo>
                    <a:pt x="464344" y="28336"/>
                  </a:lnTo>
                  <a:cubicBezTo>
                    <a:pt x="464344" y="28336"/>
                    <a:pt x="474903" y="-17414"/>
                    <a:pt x="434432" y="7221"/>
                  </a:cubicBezTo>
                  <a:cubicBezTo>
                    <a:pt x="393961" y="31855"/>
                    <a:pt x="5088" y="332747"/>
                    <a:pt x="5088" y="332747"/>
                  </a:cubicBezTo>
                  <a:cubicBezTo>
                    <a:pt x="5088" y="332747"/>
                    <a:pt x="-17788" y="380257"/>
                    <a:pt x="33241" y="383776"/>
                  </a:cubicBezTo>
                  <a:close/>
                </a:path>
              </a:pathLst>
            </a:custGeom>
            <a:solidFill>
              <a:srgbClr val="FFFFFF"/>
            </a:solidFill>
            <a:ln w="142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8" name="Volný tvar 17">
              <a:extLst>
                <a:ext uri="{FF2B5EF4-FFF2-40B4-BE49-F238E27FC236}">
                  <a16:creationId xmlns:a16="http://schemas.microsoft.com/office/drawing/2014/main" id="{4202CE05-5668-49AD-11B6-71B0015014AB}"/>
                </a:ext>
              </a:extLst>
            </p:cNvPr>
            <p:cNvSpPr/>
            <p:nvPr/>
          </p:nvSpPr>
          <p:spPr>
            <a:xfrm>
              <a:off x="11142822" y="1590343"/>
              <a:ext cx="143569" cy="117307"/>
            </a:xfrm>
            <a:custGeom>
              <a:avLst/>
              <a:gdLst>
                <a:gd name="connsiteX0" fmla="*/ -24 w 143569"/>
                <a:gd name="connsiteY0" fmla="*/ 68832 h 117307"/>
                <a:gd name="connsiteX1" fmla="*/ 87277 w 143569"/>
                <a:gd name="connsiteY1" fmla="*/ -63 h 117307"/>
                <a:gd name="connsiteX2" fmla="*/ 143546 w 143569"/>
                <a:gd name="connsiteY2" fmla="*/ 48928 h 117307"/>
                <a:gd name="connsiteX3" fmla="*/ 61088 w 143569"/>
                <a:gd name="connsiteY3" fmla="*/ 117245 h 117307"/>
                <a:gd name="connsiteX4" fmla="*/ -24 w 143569"/>
                <a:gd name="connsiteY4" fmla="*/ 68832 h 117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3569" h="117307">
                  <a:moveTo>
                    <a:pt x="-24" y="68832"/>
                  </a:moveTo>
                  <a:lnTo>
                    <a:pt x="87277" y="-63"/>
                  </a:lnTo>
                  <a:cubicBezTo>
                    <a:pt x="119405" y="5172"/>
                    <a:pt x="139562" y="31962"/>
                    <a:pt x="143546" y="48928"/>
                  </a:cubicBezTo>
                  <a:lnTo>
                    <a:pt x="61088" y="117245"/>
                  </a:lnTo>
                  <a:cubicBezTo>
                    <a:pt x="41639" y="87608"/>
                    <a:pt x="23100" y="72566"/>
                    <a:pt x="-24" y="68832"/>
                  </a:cubicBezTo>
                  <a:close/>
                </a:path>
              </a:pathLst>
            </a:custGeom>
            <a:solidFill>
              <a:srgbClr val="FFFFFF"/>
            </a:solidFill>
            <a:ln w="2301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9" name="Volný tvar 18">
              <a:extLst>
                <a:ext uri="{FF2B5EF4-FFF2-40B4-BE49-F238E27FC236}">
                  <a16:creationId xmlns:a16="http://schemas.microsoft.com/office/drawing/2014/main" id="{0F95FE6B-C728-CB12-D35A-574AD5B24F36}"/>
                </a:ext>
              </a:extLst>
            </p:cNvPr>
            <p:cNvSpPr/>
            <p:nvPr/>
          </p:nvSpPr>
          <p:spPr>
            <a:xfrm>
              <a:off x="10770398" y="1598567"/>
              <a:ext cx="96728" cy="85600"/>
            </a:xfrm>
            <a:custGeom>
              <a:avLst/>
              <a:gdLst>
                <a:gd name="connsiteX0" fmla="*/ 65032 w 96728"/>
                <a:gd name="connsiteY0" fmla="*/ -63 h 85600"/>
                <a:gd name="connsiteX1" fmla="*/ 96704 w 96728"/>
                <a:gd name="connsiteY1" fmla="*/ 34177 h 85600"/>
                <a:gd name="connsiteX2" fmla="*/ 35928 w 96728"/>
                <a:gd name="connsiteY2" fmla="*/ 85537 h 85600"/>
                <a:gd name="connsiteX3" fmla="*/ -24 w 96728"/>
                <a:gd name="connsiteY3" fmla="*/ 47017 h 85600"/>
                <a:gd name="connsiteX4" fmla="*/ 65032 w 96728"/>
                <a:gd name="connsiteY4" fmla="*/ -63 h 8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28" h="85600">
                  <a:moveTo>
                    <a:pt x="65032" y="-63"/>
                  </a:moveTo>
                  <a:lnTo>
                    <a:pt x="96704" y="34177"/>
                  </a:lnTo>
                  <a:cubicBezTo>
                    <a:pt x="74968" y="43171"/>
                    <a:pt x="53210" y="52046"/>
                    <a:pt x="35928" y="85537"/>
                  </a:cubicBezTo>
                  <a:lnTo>
                    <a:pt x="-24" y="47017"/>
                  </a:lnTo>
                  <a:cubicBezTo>
                    <a:pt x="15484" y="26030"/>
                    <a:pt x="33708" y="7368"/>
                    <a:pt x="65032" y="-63"/>
                  </a:cubicBezTo>
                  <a:close/>
                </a:path>
              </a:pathLst>
            </a:custGeom>
            <a:solidFill>
              <a:srgbClr val="FFFFFF"/>
            </a:solidFill>
            <a:ln w="2185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776B1EE-A7D1-46A3-81E9-19E58E41D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0A40C28-B748-4B4A-BF04-30E783C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8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18969DA-E869-40AF-94FC-E40F96D7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776B1EE-A7D1-46A3-81E9-19E58E41D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0A40C28-B748-4B4A-BF04-30E783C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8EB6BAB5-B0BA-F8EA-06A5-DAF452DAC9C2}"/>
              </a:ext>
            </a:extLst>
          </p:cNvPr>
          <p:cNvSpPr txBox="1">
            <a:spLocks/>
          </p:cNvSpPr>
          <p:nvPr/>
        </p:nvSpPr>
        <p:spPr>
          <a:xfrm>
            <a:off x="395232" y="2163"/>
            <a:ext cx="11086615" cy="13536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KONTROLNÍ ZJIŠTĚNÍ NEZÁVISLÉHO AUDITORA  v PO DDM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E41CD68-581A-C511-8289-19F645A9E72B}"/>
              </a:ext>
            </a:extLst>
          </p:cNvPr>
          <p:cNvSpPr txBox="1"/>
          <p:nvPr/>
        </p:nvSpPr>
        <p:spPr>
          <a:xfrm>
            <a:off x="1398317" y="1384561"/>
            <a:ext cx="960105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21.12.2005 – Rada města č. 25, projednala zprávu nezávislého auditora ve věci interního auditu PO DDM, která poukázala na hrubé nedostatky v hospodaření a využívání fondů. </a:t>
            </a:r>
          </a:p>
          <a:p>
            <a:pPr algn="just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     Zpráva také upozorňuje na praktiky v rozporu se zákonem o rozpočtových pravidlech. </a:t>
            </a:r>
          </a:p>
          <a:p>
            <a:pPr algn="just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Ředitelka PO DDM Mgr. Svobodová podala ke kontrole nedostačující vyjádření. Proto Rada města vyzvala paní ředitelku k účasti na zasedání RM č. 2, konané dne 23. 01. 2006, kde měla podat podrobnější vyjádření k nedostatkům nalezených při kontrole.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23.01.2006 – RM č. 2 projednává v bodě č. 3 nejen pochybení ze strany ředitelky PO DDM </a:t>
            </a:r>
          </a:p>
          <a:p>
            <a:pPr algn="just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     Mgr. Svobodové, ale také majetkoprávní a smluvní vztahy mezi PO DDM a NOS. </a:t>
            </a:r>
          </a:p>
          <a:p>
            <a:pPr algn="just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     V archivu MÚ nebyly nalezeny žádné dokumenty upravující vztahy mezi městem, PO DDM a NOS. </a:t>
            </a:r>
          </a:p>
          <a:p>
            <a:pPr algn="just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Rada města upozorňuje na fakt, že dle výpisu z katastru nemovitostí jsou budovy TZ vedeny jako vlastnictví NOS. Faktem je, že prvotní vybavení základny náleželo městu. </a:t>
            </a:r>
          </a:p>
          <a:p>
            <a:pPr algn="just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Rada města dále poukazuje na nutnost vypořádání majetkoprávních vztahů mezi městem, které je           zřizovatelem PO DDM a NOS, jakožto samostatného právního subjektu.</a:t>
            </a: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521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18969DA-E869-40AF-94FC-E40F96D7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776B1EE-A7D1-46A3-81E9-19E58E41D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0A40C28-B748-4B4A-BF04-30E783C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8EB6BAB5-B0BA-F8EA-06A5-DAF452DAC9C2}"/>
              </a:ext>
            </a:extLst>
          </p:cNvPr>
          <p:cNvSpPr txBox="1">
            <a:spLocks/>
          </p:cNvSpPr>
          <p:nvPr/>
        </p:nvSpPr>
        <p:spPr>
          <a:xfrm>
            <a:off x="486672" y="417069"/>
            <a:ext cx="11541930" cy="13536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KONTROLNÍ ZJIŠTĚNÍ finančního odboru </a:t>
            </a:r>
          </a:p>
          <a:p>
            <a:pPr algn="l">
              <a:lnSpc>
                <a:spcPct val="100000"/>
              </a:lnSpc>
            </a:pP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na činnost PO SVČ ROROŠ (dříve PO DDM)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E41CD68-581A-C511-8289-19F645A9E72B}"/>
              </a:ext>
            </a:extLst>
          </p:cNvPr>
          <p:cNvSpPr txBox="1"/>
          <p:nvPr/>
        </p:nvSpPr>
        <p:spPr>
          <a:xfrm>
            <a:off x="1617509" y="2019241"/>
            <a:ext cx="9601058" cy="6754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 dnech 02. – 29.10.2007 proběhla kontrola hospodaření PO SVČ ROROŠ.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Kontrolu provedla vedoucí FO Ing. J. Beranová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Zjištění kontroly: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 pohledu zřizovatele nehospodaří PO ROROŠ s péčí řádného hospodáře. Město částečně financuje i třetí osobu (NOS), která nemá vazby na rozpočet města.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Jedná se o neoprávněné používání finančních prostředků.</a:t>
            </a: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roce 1995 došlo v rozporu se zákonem k převodu majetku mezi DDM a NOS. Dle dohledaných dokladů </a:t>
            </a:r>
            <a:r>
              <a:rPr lang="cs-C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nikdy nedošlo k projednání a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schválení převodu městem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Převod majetku přísluší ze zákona pouze zastupitelstvu města. Smlouvu o převodu majetku, který měl v užívání DDM, podepsala za DDM ředitelka Mgr. Svobodová a za NOS předseda Ing. Smutný.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Došlo tedy</a:t>
            </a:r>
            <a:r>
              <a:rPr lang="cs-CZ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 porušení zákona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s-CZ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85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18969DA-E869-40AF-94FC-E40F96D7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776B1EE-A7D1-46A3-81E9-19E58E41D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0A40C28-B748-4B4A-BF04-30E783C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8EB6BAB5-B0BA-F8EA-06A5-DAF452DAC9C2}"/>
              </a:ext>
            </a:extLst>
          </p:cNvPr>
          <p:cNvSpPr txBox="1">
            <a:spLocks/>
          </p:cNvSpPr>
          <p:nvPr/>
        </p:nvSpPr>
        <p:spPr>
          <a:xfrm>
            <a:off x="486672" y="417070"/>
            <a:ext cx="11541930" cy="31822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5000" lnSpcReduction="20000"/>
          </a:bodyPr>
          <a:lstStyle>
            <a:lvl1pPr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cs-CZ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E41CD68-581A-C511-8289-19F645A9E72B}"/>
              </a:ext>
            </a:extLst>
          </p:cNvPr>
          <p:cNvSpPr txBox="1"/>
          <p:nvPr/>
        </p:nvSpPr>
        <p:spPr>
          <a:xfrm>
            <a:off x="1617509" y="2019241"/>
            <a:ext cx="9601058" cy="2674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s-CZ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716A6EBA-7687-CC16-0323-45042CEB4D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5018883"/>
              </p:ext>
            </p:extLst>
          </p:nvPr>
        </p:nvGraphicFramePr>
        <p:xfrm>
          <a:off x="2846894" y="102349"/>
          <a:ext cx="5813589" cy="65079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4213799" imgH="4716771" progId="AcroExch.Document.DC">
                  <p:embed/>
                </p:oleObj>
              </mc:Choice>
              <mc:Fallback>
                <p:oleObj name="Acrobat Document" r:id="rId2" imgW="4213799" imgH="4716771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46894" y="102349"/>
                        <a:ext cx="5813589" cy="65079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86575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18969DA-E869-40AF-94FC-E40F96D7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776B1EE-A7D1-46A3-81E9-19E58E41D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0A40C28-B748-4B4A-BF04-30E783C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8EB6BAB5-B0BA-F8EA-06A5-DAF452DAC9C2}"/>
              </a:ext>
            </a:extLst>
          </p:cNvPr>
          <p:cNvSpPr txBox="1">
            <a:spLocks/>
          </p:cNvSpPr>
          <p:nvPr/>
        </p:nvSpPr>
        <p:spPr>
          <a:xfrm>
            <a:off x="486671" y="417069"/>
            <a:ext cx="10680561" cy="13536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KONTROLNÍ ZJIŠTĚNÍ finančního odboru </a:t>
            </a:r>
          </a:p>
          <a:p>
            <a:pPr algn="l">
              <a:lnSpc>
                <a:spcPct val="100000"/>
              </a:lnSpc>
            </a:pP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na činnost PO SVČ </a:t>
            </a:r>
            <a:r>
              <a:rPr lang="cs-CZ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roroš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 (dříve PO DDM)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E41CD68-581A-C511-8289-19F645A9E72B}"/>
              </a:ext>
            </a:extLst>
          </p:cNvPr>
          <p:cNvSpPr txBox="1"/>
          <p:nvPr/>
        </p:nvSpPr>
        <p:spPr>
          <a:xfrm>
            <a:off x="1182014" y="1770742"/>
            <a:ext cx="9601058" cy="5945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Kontrolní zjištění kontroly ze dne 02. – 29.10.2007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cs-C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ebyla předložena nájemní smlouva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mezi PO ROROŠ a NOS ani další dokumenty, které by stanovovaly podmínky ekonomické spolupráce a finančních toků.</a:t>
            </a:r>
            <a:r>
              <a:rPr lang="cs-C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Dochází k porušení ustanovení ve Zřizovací listině, porušení několika dalších zákonů (o rozpočtových pravidlech </a:t>
            </a:r>
            <a:r>
              <a:rPr lang="cs-CZ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územních samosprávných celků</a:t>
            </a:r>
            <a:r>
              <a:rPr lang="cs-C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 účetnictví, obchodního a občanského zákoníku.)</a:t>
            </a: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Dále n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ebyly předloženy doklady, které by opravňovaly umístění provozovny NOS na sídle právnické osoby Frýdlantská 841, Nové Město p. S.,  toto opět nebylo schváleno zřizovatelem.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Závěr: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Město nesmí vynakládat finanční prostředky na opravy a investice do majetku, který nepatří městu a jeho organizacím. Vzhledem </a:t>
            </a:r>
            <a:r>
              <a:rPr lang="cs-C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 neschválenému převodu majetku 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město a pracovníci MěÚ mylně mysleli, že všechny stavby na TZ v Jindřichovicích </a:t>
            </a:r>
            <a:r>
              <a:rPr lang="cs-C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patří městu a </a:t>
            </a:r>
            <a:r>
              <a:rPr lang="cs-CZ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nevěděli, že několik staveb vlastní občanské sdružení</a:t>
            </a:r>
            <a:r>
              <a:rPr lang="cs-C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723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18969DA-E869-40AF-94FC-E40F96D7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776B1EE-A7D1-46A3-81E9-19E58E41D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0A40C28-B748-4B4A-BF04-30E783C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8EB6BAB5-B0BA-F8EA-06A5-DAF452DAC9C2}"/>
              </a:ext>
            </a:extLst>
          </p:cNvPr>
          <p:cNvSpPr txBox="1">
            <a:spLocks/>
          </p:cNvSpPr>
          <p:nvPr/>
        </p:nvSpPr>
        <p:spPr>
          <a:xfrm>
            <a:off x="486672" y="417070"/>
            <a:ext cx="11211992" cy="106293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Protokol o kontrole v SVČ ROROŠ na </a:t>
            </a:r>
            <a:r>
              <a:rPr lang="cs-CZ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tz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  ze dne 14.09.2023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E41CD68-581A-C511-8289-19F645A9E72B}"/>
              </a:ext>
            </a:extLst>
          </p:cNvPr>
          <p:cNvSpPr txBox="1"/>
          <p:nvPr/>
        </p:nvSpPr>
        <p:spPr>
          <a:xfrm>
            <a:off x="1043830" y="1557328"/>
            <a:ext cx="10097675" cy="5945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Kontrola proběhla ve dnech 11.09. – 12.09.2023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Kontrolu provedly: Marie Holcová, vedoucí finančního odboru, Blanka Jakubcová a Romana Martinková, referentky finančního odboru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Smlouva o využívání táborové základny v Jindřichovicích pod Smrkem uzavřená mezi příspěvkovou organizací Středisko volného času „ROROŠ“ a občanským sdružením NOS, z. s. není aktuální a ujednání v ní smluvená neodpovídají běžné praxi.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Smlouva do 31.12.2018 i prodloužení smlouvy do 31.12.2024 o využívání táborové základny v Jindřichovicích pod Smrkem, uzavřené mezi příspěvkovou organizací Středisko volného času „ROROŠ“ a občanským sdružením NOS, z. s. jsou neplatné, jelikož </a:t>
            </a:r>
            <a:r>
              <a:rPr lang="cs-C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odporují Zřizovacím listinám, neboť jsou uzavřeny na období delší než půl roku bez souhlasu zřizovatele.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Současně tato smlouva i prodloužení smlouvy </a:t>
            </a:r>
            <a:r>
              <a:rPr lang="cs-CZ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odporují Zřizovacím listinám, neboť příspěvková organizace využívá cizí majetek bez předchozího písemného souhlasu zřizovatele.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756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18969DA-E869-40AF-94FC-E40F96D7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776B1EE-A7D1-46A3-81E9-19E58E41D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0A40C28-B748-4B4A-BF04-30E783C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8EB6BAB5-B0BA-F8EA-06A5-DAF452DAC9C2}"/>
              </a:ext>
            </a:extLst>
          </p:cNvPr>
          <p:cNvSpPr txBox="1">
            <a:spLocks/>
          </p:cNvSpPr>
          <p:nvPr/>
        </p:nvSpPr>
        <p:spPr>
          <a:xfrm>
            <a:off x="486672" y="417070"/>
            <a:ext cx="11211992" cy="106293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Protokol o kontrole v SVČ ROROŠ na </a:t>
            </a:r>
            <a:r>
              <a:rPr lang="cs-CZ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tz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  ze dne 14.09.2023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E41CD68-581A-C511-8289-19F645A9E72B}"/>
              </a:ext>
            </a:extLst>
          </p:cNvPr>
          <p:cNvSpPr txBox="1"/>
          <p:nvPr/>
        </p:nvSpPr>
        <p:spPr>
          <a:xfrm>
            <a:off x="1310325" y="1811852"/>
            <a:ext cx="10097675" cy="3749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Faktura na pronájem pozemků, kdy Středisko volného času „ROROŠ“ fakturuje občanskému sdružení NOS, z. s.  částku ve výši 1 Kč/m</a:t>
            </a:r>
            <a:r>
              <a:rPr lang="cs-CZ" sz="18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/rok, není v souladu s předloženou smlouvou, ve které je uvedena částka 0,70 Kč/m</a:t>
            </a:r>
            <a:r>
              <a:rPr lang="cs-CZ" sz="1800" kern="1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/rok.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Nájemné je dále fakturováno, na základě neplatně uzavřeného dodatku smlouvy, neboť je uzavřen na období delší než půl roku bez souhlasu zřizovatele a současně odporuje Zřizovací listině, kterou má příspěvková organizace nařízeno fakturovat za cenu v čase a místě obvyklou.</a:t>
            </a:r>
            <a:endParaRPr lang="cs-CZ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Připomínka KV</a:t>
            </a:r>
            <a:r>
              <a:rPr lang="cs-CZ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Je velmi podivné, že při ohlášené kontrole, </a:t>
            </a:r>
            <a:r>
              <a:rPr lang="cs-CZ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nebyla doložena aktuální Smlouva na pronájem parcel, dále prodloužení smlouvy o využívání TZ od roku 2018 a také, že nebyly předloženy některé Dohody o provedení práce</a:t>
            </a:r>
            <a:r>
              <a:rPr lang="cs-CZ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Tyto chybějící doklady byly dodatečně předloženy až týden po zmiňované kontrole.</a:t>
            </a:r>
            <a:endParaRPr lang="cs-CZ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131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18969DA-E869-40AF-94FC-E40F96D7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776B1EE-A7D1-46A3-81E9-19E58E41D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0A40C28-B748-4B4A-BF04-30E783C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8EB6BAB5-B0BA-F8EA-06A5-DAF452DAC9C2}"/>
              </a:ext>
            </a:extLst>
          </p:cNvPr>
          <p:cNvSpPr txBox="1">
            <a:spLocks/>
          </p:cNvSpPr>
          <p:nvPr/>
        </p:nvSpPr>
        <p:spPr>
          <a:xfrm>
            <a:off x="486672" y="417070"/>
            <a:ext cx="11211992" cy="106293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Protokol o kontrole v SVČ ROROŠ na </a:t>
            </a:r>
            <a:r>
              <a:rPr lang="cs-CZ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tz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  ze dne 14.09.2023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E41CD68-581A-C511-8289-19F645A9E72B}"/>
              </a:ext>
            </a:extLst>
          </p:cNvPr>
          <p:cNvSpPr txBox="1"/>
          <p:nvPr/>
        </p:nvSpPr>
        <p:spPr>
          <a:xfrm>
            <a:off x="1338607" y="1774144"/>
            <a:ext cx="95493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</a:rPr>
              <a:t>Ředitelka PO</a:t>
            </a:r>
            <a:r>
              <a:rPr lang="cs-CZ" sz="1800" b="0" i="0" u="none" strike="noStrike" baseline="0" dirty="0">
                <a:latin typeface="Calibri" panose="020F0502020204030204" pitchFamily="34" charset="0"/>
              </a:rPr>
              <a:t> ROROŠ,  bez souhlasu zřizovatele, převzala předávacím protokolem neoprávněně do svého majetku technologii ČOV v hodnotě 124.449,00 Kč, která byla majetkem NOS.</a:t>
            </a:r>
          </a:p>
          <a:p>
            <a:endParaRPr lang="cs-CZ" sz="1800" b="0" i="0" u="none" strike="noStrike" baseline="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i="0" u="none" strike="noStrike" baseline="0" dirty="0">
                <a:latin typeface="Calibri" panose="020F0502020204030204" pitchFamily="34" charset="0"/>
              </a:rPr>
              <a:t>Převzetí majetku je neplatné, nebylo předloženo k projednání a schválení zřizovateli (radě města). </a:t>
            </a:r>
          </a:p>
          <a:p>
            <a:endParaRPr lang="cs-CZ" sz="1800" b="0" i="0" u="none" strike="noStrike" baseline="0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i="0" u="none" strike="noStrike" baseline="0" dirty="0">
                <a:latin typeface="Calibri" panose="020F0502020204030204" pitchFamily="34" charset="0"/>
              </a:rPr>
              <a:t>Toto jednání je v rozporu se Zřizovací listinou, kdy organizace je oprávněna pořizovat majetek s hodnotou vyšší než 40.000,00 Kč, jen s písemným souhlasem zřizovatele.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534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18969DA-E869-40AF-94FC-E40F96D7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776B1EE-A7D1-46A3-81E9-19E58E41D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0A40C28-B748-4B4A-BF04-30E783C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8EB6BAB5-B0BA-F8EA-06A5-DAF452DAC9C2}"/>
              </a:ext>
            </a:extLst>
          </p:cNvPr>
          <p:cNvSpPr txBox="1">
            <a:spLocks/>
          </p:cNvSpPr>
          <p:nvPr/>
        </p:nvSpPr>
        <p:spPr>
          <a:xfrm>
            <a:off x="486672" y="417069"/>
            <a:ext cx="9219029" cy="13536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cs-CZ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53A742D-3699-7115-F226-C320A1CFE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671" y="89831"/>
            <a:ext cx="4691886" cy="6636748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D11E7E62-D07B-55A4-1714-9398C3C2DBAD}"/>
              </a:ext>
            </a:extLst>
          </p:cNvPr>
          <p:cNvSpPr txBox="1"/>
          <p:nvPr/>
        </p:nvSpPr>
        <p:spPr>
          <a:xfrm>
            <a:off x="6165130" y="4609707"/>
            <a:ext cx="246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Předávací protokol ČOV, 2020</a:t>
            </a:r>
          </a:p>
        </p:txBody>
      </p:sp>
    </p:spTree>
    <p:extLst>
      <p:ext uri="{BB962C8B-B14F-4D97-AF65-F5344CB8AC3E}">
        <p14:creationId xmlns:p14="http://schemas.microsoft.com/office/powerpoint/2010/main" val="3401378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18969DA-E869-40AF-94FC-E40F96D7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776B1EE-A7D1-46A3-81E9-19E58E41D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" name="Obrázek 2" descr="Obsah obrázku text, dokument, snímek obrazovky, Písmo&#10;&#10;Popis byl vytvořen automaticky">
            <a:extLst>
              <a:ext uri="{FF2B5EF4-FFF2-40B4-BE49-F238E27FC236}">
                <a16:creationId xmlns:a16="http://schemas.microsoft.com/office/drawing/2014/main" id="{FC9E0BD6-5AA5-A1DB-3A7D-EB72253B0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604" y="1991359"/>
            <a:ext cx="2706841" cy="3793565"/>
          </a:xfrm>
          <a:prstGeom prst="rect">
            <a:avLst/>
          </a:prstGeom>
        </p:spPr>
      </p:pic>
      <p:pic>
        <p:nvPicPr>
          <p:cNvPr id="5" name="Obrázek 4" descr="Obsah obrázku text, papír, účtenka, černobílá&#10;&#10;Popis byl vytvořen automaticky">
            <a:extLst>
              <a:ext uri="{FF2B5EF4-FFF2-40B4-BE49-F238E27FC236}">
                <a16:creationId xmlns:a16="http://schemas.microsoft.com/office/drawing/2014/main" id="{9482F4A8-7CF2-600E-FA20-7ECB4ADBDF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3654" y="1991359"/>
            <a:ext cx="2658949" cy="3793565"/>
          </a:xfrm>
          <a:prstGeom prst="rect">
            <a:avLst/>
          </a:prstGeom>
        </p:spPr>
      </p:pic>
      <p:pic>
        <p:nvPicPr>
          <p:cNvPr id="8" name="Obrázek 7" descr="Obsah obrázku text, papír, černobílá, účtenka&#10;&#10;Popis byl vytvořen automaticky">
            <a:extLst>
              <a:ext uri="{FF2B5EF4-FFF2-40B4-BE49-F238E27FC236}">
                <a16:creationId xmlns:a16="http://schemas.microsoft.com/office/drawing/2014/main" id="{5FA1F789-8845-7DCC-CF37-4B4AD9AB6F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0408" y="2039378"/>
            <a:ext cx="2634533" cy="3737926"/>
          </a:xfrm>
          <a:prstGeom prst="rect">
            <a:avLst/>
          </a:prstGeom>
        </p:spPr>
      </p:pic>
      <p:pic>
        <p:nvPicPr>
          <p:cNvPr id="11" name="Obrázek 10" descr="Obsah obrázku text, dopis, papír, Písmo&#10;&#10;Popis byl vytvořen automaticky">
            <a:extLst>
              <a:ext uri="{FF2B5EF4-FFF2-40B4-BE49-F238E27FC236}">
                <a16:creationId xmlns:a16="http://schemas.microsoft.com/office/drawing/2014/main" id="{34C0F2CB-3FCD-2750-3E10-CDF8346555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351"/>
          <a:stretch/>
        </p:blipFill>
        <p:spPr>
          <a:xfrm>
            <a:off x="8362080" y="2032372"/>
            <a:ext cx="2490086" cy="3744931"/>
          </a:xfrm>
          <a:prstGeom prst="rect">
            <a:avLst/>
          </a:prstGeom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0A40C28-B748-4B4A-BF04-30E783C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8EB6BAB5-B0BA-F8EA-06A5-DAF452DAC9C2}"/>
              </a:ext>
            </a:extLst>
          </p:cNvPr>
          <p:cNvSpPr txBox="1">
            <a:spLocks/>
          </p:cNvSpPr>
          <p:nvPr/>
        </p:nvSpPr>
        <p:spPr>
          <a:xfrm>
            <a:off x="486672" y="417069"/>
            <a:ext cx="9219029" cy="13536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2800" kern="1200" cap="all" spc="6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Batang" panose="02030600000101010101" pitchFamily="18" charset="-127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Protokol o kontrole </a:t>
            </a:r>
            <a:r>
              <a:rPr lang="cs-CZ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tz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 v </a:t>
            </a:r>
            <a:r>
              <a:rPr lang="cs-CZ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Jps</a:t>
            </a: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 ze dne 14.09.2023</a:t>
            </a:r>
          </a:p>
        </p:txBody>
      </p:sp>
    </p:spTree>
    <p:extLst>
      <p:ext uri="{BB962C8B-B14F-4D97-AF65-F5344CB8AC3E}">
        <p14:creationId xmlns:p14="http://schemas.microsoft.com/office/powerpoint/2010/main" val="37767663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18969DA-E869-40AF-94FC-E40F96D7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DFED0E9-1AB2-442F-3BBF-68DECC5DCA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646" y="402814"/>
            <a:ext cx="9513663" cy="80780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3200" b="1" dirty="0">
                <a:latin typeface="Calibri" panose="020F0502020204030204" pitchFamily="34" charset="0"/>
                <a:cs typeface="Calibri" panose="020F0502020204030204" pitchFamily="34" charset="0"/>
              </a:rPr>
              <a:t>Doporučení kontrolního výboru</a:t>
            </a:r>
            <a:endParaRPr lang="cs-CZ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776B1EE-A7D1-46A3-81E9-19E58E41D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0A40C28-B748-4B4A-BF04-30E783C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A376179-2266-CC31-3669-5CBCD50B80E6}"/>
              </a:ext>
            </a:extLst>
          </p:cNvPr>
          <p:cNvSpPr txBox="1"/>
          <p:nvPr/>
        </p:nvSpPr>
        <p:spPr>
          <a:xfrm>
            <a:off x="1511438" y="1613428"/>
            <a:ext cx="84531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Narovnat majetkoprávní vztahy na TZ v Jindřichovicích pod Smrkem mezi městem a NOS, tedy bezplatně navrátit majetek (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jedná se o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stavby vybudované na TZ  - soc. zařízení, hlavní budova, 9 chatek), a to do výhradního vlastnictví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ěsta Nové Město pod Smrkem.</a:t>
            </a:r>
            <a:endParaRPr lang="cs-CZ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Nastavení kontrolních procesů a pravidel pro hospodaření a nakládání s majetkem města ve správě PO SVČ ROROŠ.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Prověřit, zda nedocházelo, nebo stále nedochází ke střetu zájmů zainteresovaných osob, které vykonávají současně funkce ve zmíněných subjektech (Město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NMpS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, PO SVČ ROROŠ a NOS) a případně z takového jednání vyvodit důsledky.</a:t>
            </a:r>
          </a:p>
        </p:txBody>
      </p:sp>
    </p:spTree>
    <p:extLst>
      <p:ext uri="{BB962C8B-B14F-4D97-AF65-F5344CB8AC3E}">
        <p14:creationId xmlns:p14="http://schemas.microsoft.com/office/powerpoint/2010/main" val="928404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18969DA-E869-40AF-94FC-E40F96D7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DFED0E9-1AB2-442F-3BBF-68DECC5DCA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8165" y="-1"/>
            <a:ext cx="8383524" cy="135367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INFORMACE k prezentaci 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776B1EE-A7D1-46A3-81E9-19E58E41D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0A40C28-B748-4B4A-BF04-30E783C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B9190C7-1509-229E-0F7E-575BDF55776D}"/>
              </a:ext>
            </a:extLst>
          </p:cNvPr>
          <p:cNvSpPr txBox="1"/>
          <p:nvPr/>
        </p:nvSpPr>
        <p:spPr>
          <a:xfrm>
            <a:off x="1545996" y="2056230"/>
            <a:ext cx="9228842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Tato zpráva vznikla na základě dlouhodobé nespolupráce paní ředitelky PO SVČ ROROŠ Mgr. Svobodové, která byla několikrát zřizovatelem vyzvána, aby navrhla vyřešení majetkoprávních a smluvních vztahů na TZ v Jindřichovicích pod Smrkem.</a:t>
            </a:r>
          </a:p>
          <a:p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Na základě tohoto zjištění Kontrolní výbor provedl kontrolní činnost, při které zjistil, že jednáním paní ředitelky dochází opakovaně k porušení zřizovací listiny, dále porušení povinností při správě svěřeného majetku a také, že jednala v rozporu s několika dalšími právními předpisy.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95575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18969DA-E869-40AF-94FC-E40F96D7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DFED0E9-1AB2-442F-3BBF-68DECC5DCA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4238" y="711407"/>
            <a:ext cx="8383524" cy="46975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br>
              <a:rPr lang="cs-CZ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Děkuji za pozornost.</a:t>
            </a:r>
            <a:b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cs-CZ" sz="3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3200" b="1" dirty="0">
                <a:latin typeface="Calibri" panose="020F0502020204030204" pitchFamily="34" charset="0"/>
                <a:cs typeface="Calibri" panose="020F0502020204030204" pitchFamily="34" charset="0"/>
              </a:rPr>
              <a:t>Zpráva kontrolního výboru</a:t>
            </a:r>
            <a:b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k historii majetkových a smluvních vztahů na táborové základně</a:t>
            </a:r>
            <a:b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v Jindřichovicích pod Smrkem</a:t>
            </a:r>
            <a:b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za </a:t>
            </a:r>
            <a:r>
              <a:rPr lang="cs-CZ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kv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 vypracoval M. </a:t>
            </a:r>
            <a:r>
              <a:rPr lang="cs-CZ" sz="1400">
                <a:latin typeface="Calibri" panose="020F0502020204030204" pitchFamily="34" charset="0"/>
                <a:cs typeface="Calibri" panose="020F0502020204030204" pitchFamily="34" charset="0"/>
              </a:rPr>
              <a:t>Čeleda</a:t>
            </a:r>
            <a:br>
              <a:rPr lang="cs-CZ" sz="140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kontrolní výbor ve složení</a:t>
            </a:r>
            <a:b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M. ČELEDA, M. SUKOVÁ, M. KARALA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776B1EE-A7D1-46A3-81E9-19E58E41D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0A40C28-B748-4B4A-BF04-30E783C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198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18969DA-E869-40AF-94FC-E40F96D7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DFED0E9-1AB2-442F-3BBF-68DECC5DCA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8165" y="-1"/>
            <a:ext cx="8383524" cy="135367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ZÁKLADNÍ historické INFORMACE O TZ JINDŘICHOVICE POD SMRKEM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776B1EE-A7D1-46A3-81E9-19E58E41D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0A40C28-B748-4B4A-BF04-30E783C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B9190C7-1509-229E-0F7E-575BDF55776D}"/>
              </a:ext>
            </a:extLst>
          </p:cNvPr>
          <p:cNvSpPr txBox="1"/>
          <p:nvPr/>
        </p:nvSpPr>
        <p:spPr>
          <a:xfrm>
            <a:off x="1872344" y="1770743"/>
            <a:ext cx="9601058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1977 – zahájení výstavby (PS při ZŠ </a:t>
            </a: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NMpS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MěNV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NMpS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)  jako dobrovolnická činnost, zahájení rekreačních aktivit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1984 – 1988 – další etapa budování: el. proud, zdroj pitné vody, příjezdová komunikace atd. (za přispění n. p. Potraviny Ústí nad Labem -závod 04 Liberec)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29.12.1988 – byl sepsán závazný dokument o základních informacích a ustanoveních,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    o provozu a budování táborové základny mezi PS při ZŠ a </a:t>
            </a: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MěNV</a:t>
            </a: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NMpS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21.12.1990 – smlouva o užívání TZ mezi s. p. Potraviny Ústí nad Labem a MÚ </a:t>
            </a:r>
            <a:r>
              <a:rPr 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NMpS</a:t>
            </a: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1107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18969DA-E869-40AF-94FC-E40F96D7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776B1EE-A7D1-46A3-81E9-19E58E41D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986E1F59-4A17-1EFA-7730-D4315297DB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14" y="877462"/>
            <a:ext cx="12054382" cy="4279000"/>
          </a:xfrm>
          <a:prstGeom prst="rect">
            <a:avLst/>
          </a:prstGeom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0A40C28-B748-4B4A-BF04-30E783C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D80A4C39-8B2B-4949-DDAE-DA982975C990}"/>
              </a:ext>
            </a:extLst>
          </p:cNvPr>
          <p:cNvSpPr txBox="1"/>
          <p:nvPr/>
        </p:nvSpPr>
        <p:spPr>
          <a:xfrm>
            <a:off x="7574165" y="5438671"/>
            <a:ext cx="4760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Závazný dokument o vybudování a užívání TZ, 1988 </a:t>
            </a:r>
          </a:p>
        </p:txBody>
      </p:sp>
    </p:spTree>
    <p:extLst>
      <p:ext uri="{BB962C8B-B14F-4D97-AF65-F5344CB8AC3E}">
        <p14:creationId xmlns:p14="http://schemas.microsoft.com/office/powerpoint/2010/main" val="3055989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18969DA-E869-40AF-94FC-E40F96D7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776B1EE-A7D1-46A3-81E9-19E58E41D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3E44E26-2688-020B-CD16-5C7F13619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013" y="224667"/>
            <a:ext cx="8948632" cy="6273728"/>
          </a:xfrm>
          <a:prstGeom prst="rect">
            <a:avLst/>
          </a:prstGeom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0A40C28-B748-4B4A-BF04-30E783C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D80A4C39-8B2B-4949-DDAE-DA982975C990}"/>
              </a:ext>
            </a:extLst>
          </p:cNvPr>
          <p:cNvSpPr txBox="1"/>
          <p:nvPr/>
        </p:nvSpPr>
        <p:spPr>
          <a:xfrm>
            <a:off x="9537750" y="5307808"/>
            <a:ext cx="2662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Smlouva o využívání TZ, 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1990</a:t>
            </a:r>
          </a:p>
        </p:txBody>
      </p:sp>
    </p:spTree>
    <p:extLst>
      <p:ext uri="{BB962C8B-B14F-4D97-AF65-F5344CB8AC3E}">
        <p14:creationId xmlns:p14="http://schemas.microsoft.com/office/powerpoint/2010/main" val="2086981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18969DA-E869-40AF-94FC-E40F96D7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DFED0E9-1AB2-442F-3BBF-68DECC5DCA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8165" y="-1"/>
            <a:ext cx="8383524" cy="135367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ZÁKLADNÍ historické INFORMACE O TZ JINDŘICHOVICE POD SMRKEM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776B1EE-A7D1-46A3-81E9-19E58E41D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0A40C28-B748-4B4A-BF04-30E783C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B9190C7-1509-229E-0F7E-575BDF55776D}"/>
              </a:ext>
            </a:extLst>
          </p:cNvPr>
          <p:cNvSpPr txBox="1"/>
          <p:nvPr/>
        </p:nvSpPr>
        <p:spPr>
          <a:xfrm>
            <a:off x="1511437" y="1685902"/>
            <a:ext cx="9734739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1990 – 1993 TZ je MÚ NMpS dána ke správě  a užívání  Domu dětí a mládeže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1993 – Smlouva o užívání TZ uzavřená mezi NOS - Novoměstským občanským sdružením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a DDM NMpS za účelem dostavby, údržby budov a technického zařízení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1995 – Byla sepsána Smlouva o převodu majetku mezi DDM SVČ zastoupeným ředitelkou Mgr. Svobodovou, kterou převádí část staveb TZ do majetku NOS, který  zastupuje jeho předseda Ing. Smutný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1996 – 1998 – Na žádost zakládajícího člena NOS, Mgr. Svobodové, v té době taktéž ředitelky DDM SVČ, bylo vydáno kolaudační rozhodnutí o trvalém užívání staveb</a:t>
            </a:r>
          </a:p>
          <a:p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    (hl. budova, soc. zařízení)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1998 – Byla podána žádost od NOS o zápis stavby do katastru nemovitostí, v zastoupení Mgr. Svobodové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4831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18969DA-E869-40AF-94FC-E40F96D7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776B1EE-A7D1-46A3-81E9-19E58E41D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0A40C28-B748-4B4A-BF04-30E783C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899" y="318485"/>
            <a:ext cx="4737676" cy="6345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18" y="237503"/>
            <a:ext cx="4287730" cy="6382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D80A4C39-8B2B-4949-DDAE-DA982975C990}"/>
              </a:ext>
            </a:extLst>
          </p:cNvPr>
          <p:cNvSpPr txBox="1"/>
          <p:nvPr/>
        </p:nvSpPr>
        <p:spPr>
          <a:xfrm>
            <a:off x="4291474" y="4817129"/>
            <a:ext cx="4227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Smlouva o užívání 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TZ, 1993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D80A4C39-8B2B-4949-DDAE-DA982975C990}"/>
              </a:ext>
            </a:extLst>
          </p:cNvPr>
          <p:cNvSpPr txBox="1"/>
          <p:nvPr/>
        </p:nvSpPr>
        <p:spPr>
          <a:xfrm>
            <a:off x="10120979" y="4817130"/>
            <a:ext cx="4227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Smlouva o převodu,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1995</a:t>
            </a:r>
          </a:p>
        </p:txBody>
      </p:sp>
    </p:spTree>
    <p:extLst>
      <p:ext uri="{BB962C8B-B14F-4D97-AF65-F5344CB8AC3E}">
        <p14:creationId xmlns:p14="http://schemas.microsoft.com/office/powerpoint/2010/main" val="1174254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18969DA-E869-40AF-94FC-E40F96D7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776B1EE-A7D1-46A3-81E9-19E58E41D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0A40C28-B748-4B4A-BF04-30E783C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D80A4C39-8B2B-4949-DDAE-DA982975C990}"/>
              </a:ext>
            </a:extLst>
          </p:cNvPr>
          <p:cNvSpPr txBox="1"/>
          <p:nvPr/>
        </p:nvSpPr>
        <p:spPr>
          <a:xfrm>
            <a:off x="4060733" y="5392109"/>
            <a:ext cx="4499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Kolaudační rozhodnutí,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1996</a:t>
            </a:r>
          </a:p>
        </p:txBody>
      </p:sp>
      <p:pic>
        <p:nvPicPr>
          <p:cNvPr id="4" name="Obrázek 3" descr="Obsah obrázku text, dopis, Písmo, papír&#10;&#10;Popis byl vytvořen automaticky">
            <a:extLst>
              <a:ext uri="{FF2B5EF4-FFF2-40B4-BE49-F238E27FC236}">
                <a16:creationId xmlns:a16="http://schemas.microsoft.com/office/drawing/2014/main" id="{4C987D26-95A0-E213-F1F7-C4F08FE2E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50" y="253420"/>
            <a:ext cx="4079567" cy="5785020"/>
          </a:xfrm>
          <a:prstGeom prst="rect">
            <a:avLst/>
          </a:prstGeom>
        </p:spPr>
      </p:pic>
      <p:pic>
        <p:nvPicPr>
          <p:cNvPr id="7" name="Obrázek 6" descr="Obsah obrázku text, dopis, rukopis, Písmo&#10;&#10;Popis byl vytvořen automaticky">
            <a:extLst>
              <a:ext uri="{FF2B5EF4-FFF2-40B4-BE49-F238E27FC236}">
                <a16:creationId xmlns:a16="http://schemas.microsoft.com/office/drawing/2014/main" id="{9ACBD52E-8594-D3E2-0C4F-5E15DB9565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1180" y="316789"/>
            <a:ext cx="4199628" cy="5753336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FB8CA9D0-636B-84D4-6C7D-3BD53C9301DD}"/>
              </a:ext>
            </a:extLst>
          </p:cNvPr>
          <p:cNvSpPr txBox="1"/>
          <p:nvPr/>
        </p:nvSpPr>
        <p:spPr>
          <a:xfrm>
            <a:off x="9811656" y="5358965"/>
            <a:ext cx="4760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Žádost o zápis do KN,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1998</a:t>
            </a:r>
          </a:p>
        </p:txBody>
      </p:sp>
    </p:spTree>
    <p:extLst>
      <p:ext uri="{BB962C8B-B14F-4D97-AF65-F5344CB8AC3E}">
        <p14:creationId xmlns:p14="http://schemas.microsoft.com/office/powerpoint/2010/main" val="3047118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18969DA-E869-40AF-94FC-E40F96D7D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DFED0E9-1AB2-442F-3BBF-68DECC5DCA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8165" y="-1"/>
            <a:ext cx="8383524" cy="135367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cs-CZ" sz="3200" dirty="0">
                <a:latin typeface="Calibri" panose="020F0502020204030204" pitchFamily="34" charset="0"/>
                <a:cs typeface="Calibri" panose="020F0502020204030204" pitchFamily="34" charset="0"/>
              </a:rPr>
              <a:t>ZÁKLADNÍ historické INFORMACE O TZ JINDŘICHOVICE POD SMRKEM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776B1EE-A7D1-46A3-81E9-19E58E41D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89928" y="1"/>
            <a:ext cx="7602071" cy="484093"/>
          </a:xfrm>
          <a:custGeom>
            <a:avLst/>
            <a:gdLst>
              <a:gd name="connsiteX0" fmla="*/ 9683888 w 9683888"/>
              <a:gd name="connsiteY0" fmla="*/ 0 h 743457"/>
              <a:gd name="connsiteX1" fmla="*/ 0 w 9683888"/>
              <a:gd name="connsiteY1" fmla="*/ 0 h 743457"/>
              <a:gd name="connsiteX2" fmla="*/ 0 w 9683888"/>
              <a:gd name="connsiteY2" fmla="*/ 365878 h 743457"/>
              <a:gd name="connsiteX3" fmla="*/ 11844 w 9683888"/>
              <a:gd name="connsiteY3" fmla="*/ 367909 h 743457"/>
              <a:gd name="connsiteX4" fmla="*/ 106208 w 9683888"/>
              <a:gd name="connsiteY4" fmla="*/ 385974 h 743457"/>
              <a:gd name="connsiteX5" fmla="*/ 183667 w 9683888"/>
              <a:gd name="connsiteY5" fmla="*/ 399162 h 743457"/>
              <a:gd name="connsiteX6" fmla="*/ 292430 w 9683888"/>
              <a:gd name="connsiteY6" fmla="*/ 390408 h 743457"/>
              <a:gd name="connsiteX7" fmla="*/ 386942 w 9683888"/>
              <a:gd name="connsiteY7" fmla="*/ 395582 h 743457"/>
              <a:gd name="connsiteX8" fmla="*/ 485751 w 9683888"/>
              <a:gd name="connsiteY8" fmla="*/ 408404 h 743457"/>
              <a:gd name="connsiteX9" fmla="*/ 604107 w 9683888"/>
              <a:gd name="connsiteY9" fmla="*/ 418647 h 743457"/>
              <a:gd name="connsiteX10" fmla="*/ 694081 w 9683888"/>
              <a:gd name="connsiteY10" fmla="*/ 449524 h 743457"/>
              <a:gd name="connsiteX11" fmla="*/ 762452 w 9683888"/>
              <a:gd name="connsiteY11" fmla="*/ 456090 h 743457"/>
              <a:gd name="connsiteX12" fmla="*/ 987872 w 9683888"/>
              <a:gd name="connsiteY12" fmla="*/ 481862 h 743457"/>
              <a:gd name="connsiteX13" fmla="*/ 1077163 w 9683888"/>
              <a:gd name="connsiteY13" fmla="*/ 524467 h 743457"/>
              <a:gd name="connsiteX14" fmla="*/ 1258716 w 9683888"/>
              <a:gd name="connsiteY14" fmla="*/ 587975 h 743457"/>
              <a:gd name="connsiteX15" fmla="*/ 1298056 w 9683888"/>
              <a:gd name="connsiteY15" fmla="*/ 595413 h 743457"/>
              <a:gd name="connsiteX16" fmla="*/ 1327017 w 9683888"/>
              <a:gd name="connsiteY16" fmla="*/ 617412 h 743457"/>
              <a:gd name="connsiteX17" fmla="*/ 1347909 w 9683888"/>
              <a:gd name="connsiteY17" fmla="*/ 620209 h 743457"/>
              <a:gd name="connsiteX18" fmla="*/ 1421792 w 9683888"/>
              <a:gd name="connsiteY18" fmla="*/ 626139 h 743457"/>
              <a:gd name="connsiteX19" fmla="*/ 1519789 w 9683888"/>
              <a:gd name="connsiteY19" fmla="*/ 645011 h 743457"/>
              <a:gd name="connsiteX20" fmla="*/ 1620886 w 9683888"/>
              <a:gd name="connsiteY20" fmla="*/ 687715 h 743457"/>
              <a:gd name="connsiteX21" fmla="*/ 1676745 w 9683888"/>
              <a:gd name="connsiteY21" fmla="*/ 690130 h 743457"/>
              <a:gd name="connsiteX22" fmla="*/ 1832228 w 9683888"/>
              <a:gd name="connsiteY22" fmla="*/ 690860 h 743457"/>
              <a:gd name="connsiteX23" fmla="*/ 1980464 w 9683888"/>
              <a:gd name="connsiteY23" fmla="*/ 704858 h 743457"/>
              <a:gd name="connsiteX24" fmla="*/ 2051150 w 9683888"/>
              <a:gd name="connsiteY24" fmla="*/ 711187 h 743457"/>
              <a:gd name="connsiteX25" fmla="*/ 2162824 w 9683888"/>
              <a:gd name="connsiteY25" fmla="*/ 709178 h 743457"/>
              <a:gd name="connsiteX26" fmla="*/ 2259859 w 9683888"/>
              <a:gd name="connsiteY26" fmla="*/ 718188 h 743457"/>
              <a:gd name="connsiteX27" fmla="*/ 2378290 w 9683888"/>
              <a:gd name="connsiteY27" fmla="*/ 738748 h 743457"/>
              <a:gd name="connsiteX28" fmla="*/ 2407828 w 9683888"/>
              <a:gd name="connsiteY28" fmla="*/ 743457 h 743457"/>
              <a:gd name="connsiteX29" fmla="*/ 2428936 w 9683888"/>
              <a:gd name="connsiteY29" fmla="*/ 734697 h 743457"/>
              <a:gd name="connsiteX30" fmla="*/ 2646106 w 9683888"/>
              <a:gd name="connsiteY30" fmla="*/ 660204 h 743457"/>
              <a:gd name="connsiteX31" fmla="*/ 2799920 w 9683888"/>
              <a:gd name="connsiteY31" fmla="*/ 630451 h 743457"/>
              <a:gd name="connsiteX32" fmla="*/ 2953556 w 9683888"/>
              <a:gd name="connsiteY32" fmla="*/ 607173 h 743457"/>
              <a:gd name="connsiteX33" fmla="*/ 3009839 w 9683888"/>
              <a:gd name="connsiteY33" fmla="*/ 601743 h 743457"/>
              <a:gd name="connsiteX34" fmla="*/ 3115016 w 9683888"/>
              <a:gd name="connsiteY34" fmla="*/ 584982 h 743457"/>
              <a:gd name="connsiteX35" fmla="*/ 3185844 w 9683888"/>
              <a:gd name="connsiteY35" fmla="*/ 595356 h 743457"/>
              <a:gd name="connsiteX36" fmla="*/ 3246013 w 9683888"/>
              <a:gd name="connsiteY36" fmla="*/ 592418 h 743457"/>
              <a:gd name="connsiteX37" fmla="*/ 3313565 w 9683888"/>
              <a:gd name="connsiteY37" fmla="*/ 574138 h 743457"/>
              <a:gd name="connsiteX38" fmla="*/ 3414143 w 9683888"/>
              <a:gd name="connsiteY38" fmla="*/ 553730 h 743457"/>
              <a:gd name="connsiteX39" fmla="*/ 3552895 w 9683888"/>
              <a:gd name="connsiteY39" fmla="*/ 548563 h 743457"/>
              <a:gd name="connsiteX40" fmla="*/ 3753012 w 9683888"/>
              <a:gd name="connsiteY40" fmla="*/ 599520 h 743457"/>
              <a:gd name="connsiteX41" fmla="*/ 3804392 w 9683888"/>
              <a:gd name="connsiteY41" fmla="*/ 604131 h 743457"/>
              <a:gd name="connsiteX42" fmla="*/ 3916696 w 9683888"/>
              <a:gd name="connsiteY42" fmla="*/ 606540 h 743457"/>
              <a:gd name="connsiteX43" fmla="*/ 4063849 w 9683888"/>
              <a:gd name="connsiteY43" fmla="*/ 604058 h 743457"/>
              <a:gd name="connsiteX44" fmla="*/ 4172179 w 9683888"/>
              <a:gd name="connsiteY44" fmla="*/ 592355 h 743457"/>
              <a:gd name="connsiteX45" fmla="*/ 4276294 w 9683888"/>
              <a:gd name="connsiteY45" fmla="*/ 587119 h 743457"/>
              <a:gd name="connsiteX46" fmla="*/ 4411090 w 9683888"/>
              <a:gd name="connsiteY46" fmla="*/ 575600 h 743457"/>
              <a:gd name="connsiteX47" fmla="*/ 4540465 w 9683888"/>
              <a:gd name="connsiteY47" fmla="*/ 567464 h 743457"/>
              <a:gd name="connsiteX48" fmla="*/ 4545352 w 9683888"/>
              <a:gd name="connsiteY48" fmla="*/ 555554 h 743457"/>
              <a:gd name="connsiteX49" fmla="*/ 4564014 w 9683888"/>
              <a:gd name="connsiteY49" fmla="*/ 553660 h 743457"/>
              <a:gd name="connsiteX50" fmla="*/ 4568602 w 9683888"/>
              <a:gd name="connsiteY50" fmla="*/ 550913 h 743457"/>
              <a:gd name="connsiteX51" fmla="*/ 4595289 w 9683888"/>
              <a:gd name="connsiteY51" fmla="*/ 537407 h 743457"/>
              <a:gd name="connsiteX52" fmla="*/ 4739026 w 9683888"/>
              <a:gd name="connsiteY52" fmla="*/ 532483 h 743457"/>
              <a:gd name="connsiteX53" fmla="*/ 5061335 w 9683888"/>
              <a:gd name="connsiteY53" fmla="*/ 545635 h 743457"/>
              <a:gd name="connsiteX54" fmla="*/ 5338634 w 9683888"/>
              <a:gd name="connsiteY54" fmla="*/ 595754 h 743457"/>
              <a:gd name="connsiteX55" fmla="*/ 5529430 w 9683888"/>
              <a:gd name="connsiteY55" fmla="*/ 606335 h 743457"/>
              <a:gd name="connsiteX56" fmla="*/ 5604039 w 9683888"/>
              <a:gd name="connsiteY56" fmla="*/ 607676 h 743457"/>
              <a:gd name="connsiteX57" fmla="*/ 5625281 w 9683888"/>
              <a:gd name="connsiteY57" fmla="*/ 617253 h 743457"/>
              <a:gd name="connsiteX58" fmla="*/ 5628138 w 9683888"/>
              <a:gd name="connsiteY58" fmla="*/ 615483 h 743457"/>
              <a:gd name="connsiteX59" fmla="*/ 5653593 w 9683888"/>
              <a:gd name="connsiteY59" fmla="*/ 617873 h 743457"/>
              <a:gd name="connsiteX60" fmla="*/ 5658658 w 9683888"/>
              <a:gd name="connsiteY60" fmla="*/ 624279 h 743457"/>
              <a:gd name="connsiteX61" fmla="*/ 5675963 w 9683888"/>
              <a:gd name="connsiteY61" fmla="*/ 627762 h 743457"/>
              <a:gd name="connsiteX62" fmla="*/ 5709625 w 9683888"/>
              <a:gd name="connsiteY62" fmla="*/ 639593 h 743457"/>
              <a:gd name="connsiteX63" fmla="*/ 5716324 w 9683888"/>
              <a:gd name="connsiteY63" fmla="*/ 637148 h 743457"/>
              <a:gd name="connsiteX64" fmla="*/ 5767720 w 9683888"/>
              <a:gd name="connsiteY64" fmla="*/ 647737 h 743457"/>
              <a:gd name="connsiteX65" fmla="*/ 5768619 w 9683888"/>
              <a:gd name="connsiteY65" fmla="*/ 645671 h 743457"/>
              <a:gd name="connsiteX66" fmla="*/ 5858696 w 9683888"/>
              <a:gd name="connsiteY66" fmla="*/ 628099 h 743457"/>
              <a:gd name="connsiteX67" fmla="*/ 5935260 w 9683888"/>
              <a:gd name="connsiteY67" fmla="*/ 596904 h 743457"/>
              <a:gd name="connsiteX68" fmla="*/ 5946176 w 9683888"/>
              <a:gd name="connsiteY68" fmla="*/ 597874 h 743457"/>
              <a:gd name="connsiteX69" fmla="*/ 5946447 w 9683888"/>
              <a:gd name="connsiteY69" fmla="*/ 597396 h 743457"/>
              <a:gd name="connsiteX70" fmla="*/ 5958069 w 9683888"/>
              <a:gd name="connsiteY70" fmla="*/ 597432 h 743457"/>
              <a:gd name="connsiteX71" fmla="*/ 5966081 w 9683888"/>
              <a:gd name="connsiteY71" fmla="*/ 599643 h 743457"/>
              <a:gd name="connsiteX72" fmla="*/ 5987259 w 9683888"/>
              <a:gd name="connsiteY72" fmla="*/ 601523 h 743457"/>
              <a:gd name="connsiteX73" fmla="*/ 5994905 w 9683888"/>
              <a:gd name="connsiteY73" fmla="*/ 598873 h 743457"/>
              <a:gd name="connsiteX74" fmla="*/ 6054803 w 9683888"/>
              <a:gd name="connsiteY74" fmla="*/ 541202 h 743457"/>
              <a:gd name="connsiteX75" fmla="*/ 6188672 w 9683888"/>
              <a:gd name="connsiteY75" fmla="*/ 496389 h 743457"/>
              <a:gd name="connsiteX76" fmla="*/ 6323280 w 9683888"/>
              <a:gd name="connsiteY76" fmla="*/ 458013 h 743457"/>
              <a:gd name="connsiteX77" fmla="*/ 6457257 w 9683888"/>
              <a:gd name="connsiteY77" fmla="*/ 414621 h 743457"/>
              <a:gd name="connsiteX78" fmla="*/ 6530019 w 9683888"/>
              <a:gd name="connsiteY78" fmla="*/ 423168 h 743457"/>
              <a:gd name="connsiteX79" fmla="*/ 6626800 w 9683888"/>
              <a:gd name="connsiteY79" fmla="*/ 375078 h 743457"/>
              <a:gd name="connsiteX80" fmla="*/ 6689231 w 9683888"/>
              <a:gd name="connsiteY80" fmla="*/ 353501 h 743457"/>
              <a:gd name="connsiteX81" fmla="*/ 6726440 w 9683888"/>
              <a:gd name="connsiteY81" fmla="*/ 340276 h 743457"/>
              <a:gd name="connsiteX82" fmla="*/ 6835228 w 9683888"/>
              <a:gd name="connsiteY82" fmla="*/ 329393 h 743457"/>
              <a:gd name="connsiteX83" fmla="*/ 7039363 w 9683888"/>
              <a:gd name="connsiteY83" fmla="*/ 370823 h 743457"/>
              <a:gd name="connsiteX84" fmla="*/ 7095156 w 9683888"/>
              <a:gd name="connsiteY84" fmla="*/ 366075 h 743457"/>
              <a:gd name="connsiteX85" fmla="*/ 7187061 w 9683888"/>
              <a:gd name="connsiteY85" fmla="*/ 383876 h 743457"/>
              <a:gd name="connsiteX86" fmla="*/ 7295039 w 9683888"/>
              <a:gd name="connsiteY86" fmla="*/ 355046 h 743457"/>
              <a:gd name="connsiteX87" fmla="*/ 7373651 w 9683888"/>
              <a:gd name="connsiteY87" fmla="*/ 322299 h 743457"/>
              <a:gd name="connsiteX88" fmla="*/ 7418964 w 9683888"/>
              <a:gd name="connsiteY88" fmla="*/ 308685 h 743457"/>
              <a:gd name="connsiteX89" fmla="*/ 7450568 w 9683888"/>
              <a:gd name="connsiteY89" fmla="*/ 293511 h 743457"/>
              <a:gd name="connsiteX90" fmla="*/ 7538380 w 9683888"/>
              <a:gd name="connsiteY90" fmla="*/ 283235 h 743457"/>
              <a:gd name="connsiteX91" fmla="*/ 7786348 w 9683888"/>
              <a:gd name="connsiteY91" fmla="*/ 225377 h 743457"/>
              <a:gd name="connsiteX92" fmla="*/ 7849534 w 9683888"/>
              <a:gd name="connsiteY92" fmla="*/ 245434 h 743457"/>
              <a:gd name="connsiteX93" fmla="*/ 7981165 w 9683888"/>
              <a:gd name="connsiteY93" fmla="*/ 222252 h 743457"/>
              <a:gd name="connsiteX94" fmla="*/ 8171882 w 9683888"/>
              <a:gd name="connsiteY94" fmla="*/ 222497 h 743457"/>
              <a:gd name="connsiteX95" fmla="*/ 8242270 w 9683888"/>
              <a:gd name="connsiteY95" fmla="*/ 180535 h 743457"/>
              <a:gd name="connsiteX96" fmla="*/ 8490152 w 9683888"/>
              <a:gd name="connsiteY96" fmla="*/ 209193 h 743457"/>
              <a:gd name="connsiteX97" fmla="*/ 8622272 w 9683888"/>
              <a:gd name="connsiteY97" fmla="*/ 188859 h 743457"/>
              <a:gd name="connsiteX98" fmla="*/ 8738606 w 9683888"/>
              <a:gd name="connsiteY98" fmla="*/ 208945 h 743457"/>
              <a:gd name="connsiteX99" fmla="*/ 8831307 w 9683888"/>
              <a:gd name="connsiteY99" fmla="*/ 207738 h 743457"/>
              <a:gd name="connsiteX100" fmla="*/ 8891432 w 9683888"/>
              <a:gd name="connsiteY100" fmla="*/ 184510 h 743457"/>
              <a:gd name="connsiteX101" fmla="*/ 8946980 w 9683888"/>
              <a:gd name="connsiteY101" fmla="*/ 145578 h 743457"/>
              <a:gd name="connsiteX102" fmla="*/ 9107760 w 9683888"/>
              <a:gd name="connsiteY102" fmla="*/ 128052 h 743457"/>
              <a:gd name="connsiteX103" fmla="*/ 9195623 w 9683888"/>
              <a:gd name="connsiteY103" fmla="*/ 100212 h 743457"/>
              <a:gd name="connsiteX104" fmla="*/ 9256898 w 9683888"/>
              <a:gd name="connsiteY104" fmla="*/ 73900 h 743457"/>
              <a:gd name="connsiteX105" fmla="*/ 9351740 w 9683888"/>
              <a:gd name="connsiteY105" fmla="*/ 80439 h 743457"/>
              <a:gd name="connsiteX106" fmla="*/ 9539796 w 9683888"/>
              <a:gd name="connsiteY106" fmla="*/ 87069 h 743457"/>
              <a:gd name="connsiteX107" fmla="*/ 9619109 w 9683888"/>
              <a:gd name="connsiteY107" fmla="*/ 39994 h 743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9683888" h="743457">
                <a:moveTo>
                  <a:pt x="9683888" y="0"/>
                </a:moveTo>
                <a:lnTo>
                  <a:pt x="0" y="0"/>
                </a:lnTo>
                <a:lnTo>
                  <a:pt x="0" y="365878"/>
                </a:lnTo>
                <a:lnTo>
                  <a:pt x="11844" y="367909"/>
                </a:lnTo>
                <a:cubicBezTo>
                  <a:pt x="50423" y="374387"/>
                  <a:pt x="87879" y="380746"/>
                  <a:pt x="106208" y="385974"/>
                </a:cubicBezTo>
                <a:cubicBezTo>
                  <a:pt x="119919" y="389979"/>
                  <a:pt x="149687" y="402128"/>
                  <a:pt x="183667" y="399162"/>
                </a:cubicBezTo>
                <a:cubicBezTo>
                  <a:pt x="228274" y="394575"/>
                  <a:pt x="256969" y="398315"/>
                  <a:pt x="292430" y="390408"/>
                </a:cubicBezTo>
                <a:cubicBezTo>
                  <a:pt x="325377" y="395694"/>
                  <a:pt x="374510" y="420053"/>
                  <a:pt x="386942" y="395582"/>
                </a:cubicBezTo>
                <a:cubicBezTo>
                  <a:pt x="400429" y="416427"/>
                  <a:pt x="451168" y="399411"/>
                  <a:pt x="485751" y="408404"/>
                </a:cubicBezTo>
                <a:cubicBezTo>
                  <a:pt x="520399" y="423586"/>
                  <a:pt x="570416" y="404235"/>
                  <a:pt x="604107" y="418647"/>
                </a:cubicBezTo>
                <a:cubicBezTo>
                  <a:pt x="633631" y="425521"/>
                  <a:pt x="672063" y="446364"/>
                  <a:pt x="694081" y="449524"/>
                </a:cubicBezTo>
                <a:cubicBezTo>
                  <a:pt x="700528" y="463278"/>
                  <a:pt x="713487" y="450700"/>
                  <a:pt x="762452" y="456090"/>
                </a:cubicBezTo>
                <a:cubicBezTo>
                  <a:pt x="811417" y="461479"/>
                  <a:pt x="935420" y="470466"/>
                  <a:pt x="987872" y="481862"/>
                </a:cubicBezTo>
                <a:cubicBezTo>
                  <a:pt x="1018493" y="475799"/>
                  <a:pt x="1019470" y="516810"/>
                  <a:pt x="1077163" y="524467"/>
                </a:cubicBezTo>
                <a:cubicBezTo>
                  <a:pt x="1124222" y="535807"/>
                  <a:pt x="1202940" y="574855"/>
                  <a:pt x="1258716" y="587975"/>
                </a:cubicBezTo>
                <a:cubicBezTo>
                  <a:pt x="1274181" y="586466"/>
                  <a:pt x="1286859" y="589632"/>
                  <a:pt x="1298056" y="595413"/>
                </a:cubicBezTo>
                <a:lnTo>
                  <a:pt x="1327017" y="617412"/>
                </a:lnTo>
                <a:lnTo>
                  <a:pt x="1347909" y="620209"/>
                </a:lnTo>
                <a:cubicBezTo>
                  <a:pt x="1377004" y="628445"/>
                  <a:pt x="1394712" y="616344"/>
                  <a:pt x="1421792" y="626139"/>
                </a:cubicBezTo>
                <a:cubicBezTo>
                  <a:pt x="1466260" y="647543"/>
                  <a:pt x="1506099" y="610975"/>
                  <a:pt x="1519789" y="645011"/>
                </a:cubicBezTo>
                <a:cubicBezTo>
                  <a:pt x="1556219" y="665699"/>
                  <a:pt x="1578776" y="668950"/>
                  <a:pt x="1620886" y="687715"/>
                </a:cubicBezTo>
                <a:cubicBezTo>
                  <a:pt x="1658228" y="693647"/>
                  <a:pt x="1636224" y="694371"/>
                  <a:pt x="1676745" y="690130"/>
                </a:cubicBezTo>
                <a:cubicBezTo>
                  <a:pt x="1713709" y="697532"/>
                  <a:pt x="1774627" y="701403"/>
                  <a:pt x="1832228" y="690860"/>
                </a:cubicBezTo>
                <a:cubicBezTo>
                  <a:pt x="1866586" y="689181"/>
                  <a:pt x="1949046" y="755765"/>
                  <a:pt x="1980464" y="704858"/>
                </a:cubicBezTo>
                <a:cubicBezTo>
                  <a:pt x="2001472" y="716610"/>
                  <a:pt x="2020758" y="710467"/>
                  <a:pt x="2051150" y="711187"/>
                </a:cubicBezTo>
                <a:cubicBezTo>
                  <a:pt x="2081543" y="711907"/>
                  <a:pt x="2117567" y="736153"/>
                  <a:pt x="2162824" y="709178"/>
                </a:cubicBezTo>
                <a:cubicBezTo>
                  <a:pt x="2219712" y="701824"/>
                  <a:pt x="2181421" y="742368"/>
                  <a:pt x="2259859" y="718188"/>
                </a:cubicBezTo>
                <a:cubicBezTo>
                  <a:pt x="2296623" y="733933"/>
                  <a:pt x="2337412" y="741012"/>
                  <a:pt x="2378290" y="738748"/>
                </a:cubicBezTo>
                <a:cubicBezTo>
                  <a:pt x="2380041" y="725410"/>
                  <a:pt x="2399659" y="741017"/>
                  <a:pt x="2407828" y="743457"/>
                </a:cubicBezTo>
                <a:cubicBezTo>
                  <a:pt x="2406113" y="735180"/>
                  <a:pt x="2421642" y="728742"/>
                  <a:pt x="2428936" y="734697"/>
                </a:cubicBezTo>
                <a:cubicBezTo>
                  <a:pt x="2468648" y="720822"/>
                  <a:pt x="2584275" y="677579"/>
                  <a:pt x="2646106" y="660204"/>
                </a:cubicBezTo>
                <a:cubicBezTo>
                  <a:pt x="2706894" y="652346"/>
                  <a:pt x="2738390" y="612318"/>
                  <a:pt x="2799920" y="630451"/>
                </a:cubicBezTo>
                <a:cubicBezTo>
                  <a:pt x="2856798" y="622940"/>
                  <a:pt x="2902940" y="602232"/>
                  <a:pt x="2953556" y="607173"/>
                </a:cubicBezTo>
                <a:cubicBezTo>
                  <a:pt x="2970626" y="593247"/>
                  <a:pt x="2988095" y="586399"/>
                  <a:pt x="3009839" y="601743"/>
                </a:cubicBezTo>
                <a:cubicBezTo>
                  <a:pt x="3046166" y="594868"/>
                  <a:pt x="3085682" y="586046"/>
                  <a:pt x="3115016" y="584982"/>
                </a:cubicBezTo>
                <a:cubicBezTo>
                  <a:pt x="3144992" y="587935"/>
                  <a:pt x="3158740" y="599045"/>
                  <a:pt x="3185844" y="595356"/>
                </a:cubicBezTo>
                <a:cubicBezTo>
                  <a:pt x="3209939" y="576197"/>
                  <a:pt x="3221731" y="614583"/>
                  <a:pt x="3246013" y="592418"/>
                </a:cubicBezTo>
                <a:cubicBezTo>
                  <a:pt x="3228976" y="565486"/>
                  <a:pt x="3320172" y="599686"/>
                  <a:pt x="3313565" y="574138"/>
                </a:cubicBezTo>
                <a:cubicBezTo>
                  <a:pt x="3341586" y="564515"/>
                  <a:pt x="3371901" y="555346"/>
                  <a:pt x="3414143" y="553730"/>
                </a:cubicBezTo>
                <a:cubicBezTo>
                  <a:pt x="3463229" y="557630"/>
                  <a:pt x="3476532" y="539673"/>
                  <a:pt x="3552895" y="548563"/>
                </a:cubicBezTo>
                <a:cubicBezTo>
                  <a:pt x="3620356" y="561042"/>
                  <a:pt x="3688830" y="574962"/>
                  <a:pt x="3753012" y="599520"/>
                </a:cubicBezTo>
                <a:cubicBezTo>
                  <a:pt x="3769580" y="615048"/>
                  <a:pt x="3777112" y="602961"/>
                  <a:pt x="3804392" y="604131"/>
                </a:cubicBezTo>
                <a:cubicBezTo>
                  <a:pt x="3831672" y="605301"/>
                  <a:pt x="3878076" y="605222"/>
                  <a:pt x="3916696" y="606540"/>
                </a:cubicBezTo>
                <a:cubicBezTo>
                  <a:pt x="3970533" y="603881"/>
                  <a:pt x="3981244" y="618066"/>
                  <a:pt x="4063849" y="604058"/>
                </a:cubicBezTo>
                <a:cubicBezTo>
                  <a:pt x="4074473" y="605185"/>
                  <a:pt x="4134611" y="589365"/>
                  <a:pt x="4172179" y="592355"/>
                </a:cubicBezTo>
                <a:cubicBezTo>
                  <a:pt x="4180554" y="576172"/>
                  <a:pt x="4255433" y="602075"/>
                  <a:pt x="4276294" y="587119"/>
                </a:cubicBezTo>
                <a:cubicBezTo>
                  <a:pt x="4326119" y="586973"/>
                  <a:pt x="4361692" y="573867"/>
                  <a:pt x="4411090" y="575600"/>
                </a:cubicBezTo>
                <a:cubicBezTo>
                  <a:pt x="4465125" y="575500"/>
                  <a:pt x="4518088" y="570805"/>
                  <a:pt x="4540465" y="567464"/>
                </a:cubicBezTo>
                <a:lnTo>
                  <a:pt x="4545352" y="555554"/>
                </a:lnTo>
                <a:lnTo>
                  <a:pt x="4564014" y="553660"/>
                </a:lnTo>
                <a:lnTo>
                  <a:pt x="4568602" y="550913"/>
                </a:lnTo>
                <a:cubicBezTo>
                  <a:pt x="4577353" y="545618"/>
                  <a:pt x="4586105" y="540734"/>
                  <a:pt x="4595289" y="537407"/>
                </a:cubicBezTo>
                <a:cubicBezTo>
                  <a:pt x="4623104" y="537511"/>
                  <a:pt x="4660764" y="533229"/>
                  <a:pt x="4739026" y="532483"/>
                </a:cubicBezTo>
                <a:cubicBezTo>
                  <a:pt x="4806238" y="527255"/>
                  <a:pt x="4944577" y="524439"/>
                  <a:pt x="5061335" y="545635"/>
                </a:cubicBezTo>
                <a:cubicBezTo>
                  <a:pt x="5167156" y="553533"/>
                  <a:pt x="5251789" y="586167"/>
                  <a:pt x="5338634" y="595754"/>
                </a:cubicBezTo>
                <a:cubicBezTo>
                  <a:pt x="5415763" y="589622"/>
                  <a:pt x="5434719" y="609365"/>
                  <a:pt x="5529430" y="606335"/>
                </a:cubicBezTo>
                <a:cubicBezTo>
                  <a:pt x="5534498" y="613561"/>
                  <a:pt x="5597157" y="603269"/>
                  <a:pt x="5604039" y="607676"/>
                </a:cubicBezTo>
                <a:lnTo>
                  <a:pt x="5625281" y="617253"/>
                </a:lnTo>
                <a:lnTo>
                  <a:pt x="5628138" y="615483"/>
                </a:lnTo>
                <a:cubicBezTo>
                  <a:pt x="5640641" y="612245"/>
                  <a:pt x="5648217" y="613966"/>
                  <a:pt x="5653593" y="617873"/>
                </a:cubicBezTo>
                <a:lnTo>
                  <a:pt x="5658658" y="624279"/>
                </a:lnTo>
                <a:lnTo>
                  <a:pt x="5675963" y="627762"/>
                </a:lnTo>
                <a:lnTo>
                  <a:pt x="5709625" y="639593"/>
                </a:lnTo>
                <a:lnTo>
                  <a:pt x="5716324" y="637148"/>
                </a:lnTo>
                <a:lnTo>
                  <a:pt x="5767720" y="647737"/>
                </a:lnTo>
                <a:lnTo>
                  <a:pt x="5768619" y="645671"/>
                </a:lnTo>
                <a:cubicBezTo>
                  <a:pt x="5776130" y="642927"/>
                  <a:pt x="5830922" y="636226"/>
                  <a:pt x="5858696" y="628099"/>
                </a:cubicBezTo>
                <a:lnTo>
                  <a:pt x="5935260" y="596904"/>
                </a:lnTo>
                <a:lnTo>
                  <a:pt x="5946176" y="597874"/>
                </a:lnTo>
                <a:lnTo>
                  <a:pt x="5946447" y="597396"/>
                </a:lnTo>
                <a:cubicBezTo>
                  <a:pt x="5948934" y="596546"/>
                  <a:pt x="5952567" y="596468"/>
                  <a:pt x="5958069" y="597432"/>
                </a:cubicBezTo>
                <a:lnTo>
                  <a:pt x="5966081" y="599643"/>
                </a:lnTo>
                <a:lnTo>
                  <a:pt x="5987259" y="601523"/>
                </a:lnTo>
                <a:lnTo>
                  <a:pt x="5994905" y="598873"/>
                </a:lnTo>
                <a:cubicBezTo>
                  <a:pt x="6020610" y="579716"/>
                  <a:pt x="6016968" y="560235"/>
                  <a:pt x="6054803" y="541202"/>
                </a:cubicBezTo>
                <a:cubicBezTo>
                  <a:pt x="6108247" y="527358"/>
                  <a:pt x="6130976" y="484538"/>
                  <a:pt x="6188672" y="496389"/>
                </a:cubicBezTo>
                <a:cubicBezTo>
                  <a:pt x="6238659" y="483279"/>
                  <a:pt x="6277194" y="458153"/>
                  <a:pt x="6323280" y="458013"/>
                </a:cubicBezTo>
                <a:cubicBezTo>
                  <a:pt x="6368044" y="444385"/>
                  <a:pt x="6422801" y="420428"/>
                  <a:pt x="6457257" y="414621"/>
                </a:cubicBezTo>
                <a:cubicBezTo>
                  <a:pt x="6483424" y="410645"/>
                  <a:pt x="6508964" y="423228"/>
                  <a:pt x="6530019" y="423168"/>
                </a:cubicBezTo>
                <a:cubicBezTo>
                  <a:pt x="6558276" y="416578"/>
                  <a:pt x="6600264" y="386690"/>
                  <a:pt x="6626800" y="375078"/>
                </a:cubicBezTo>
                <a:cubicBezTo>
                  <a:pt x="6664418" y="400828"/>
                  <a:pt x="6655535" y="354302"/>
                  <a:pt x="6689231" y="353501"/>
                </a:cubicBezTo>
                <a:cubicBezTo>
                  <a:pt x="6708837" y="361122"/>
                  <a:pt x="6719642" y="359485"/>
                  <a:pt x="6726440" y="340276"/>
                </a:cubicBezTo>
                <a:cubicBezTo>
                  <a:pt x="6818329" y="378763"/>
                  <a:pt x="6765502" y="328183"/>
                  <a:pt x="6835228" y="329393"/>
                </a:cubicBezTo>
                <a:cubicBezTo>
                  <a:pt x="6897464" y="335048"/>
                  <a:pt x="6962224" y="329085"/>
                  <a:pt x="7039363" y="370823"/>
                </a:cubicBezTo>
                <a:cubicBezTo>
                  <a:pt x="7056368" y="384567"/>
                  <a:pt x="7070539" y="363899"/>
                  <a:pt x="7095156" y="366075"/>
                </a:cubicBezTo>
                <a:cubicBezTo>
                  <a:pt x="7119772" y="368250"/>
                  <a:pt x="7153748" y="385714"/>
                  <a:pt x="7187061" y="383876"/>
                </a:cubicBezTo>
                <a:cubicBezTo>
                  <a:pt x="7242115" y="377604"/>
                  <a:pt x="7270954" y="334249"/>
                  <a:pt x="7295039" y="355046"/>
                </a:cubicBezTo>
                <a:cubicBezTo>
                  <a:pt x="7320104" y="344159"/>
                  <a:pt x="7343179" y="301443"/>
                  <a:pt x="7373651" y="322299"/>
                </a:cubicBezTo>
                <a:cubicBezTo>
                  <a:pt x="7367160" y="298575"/>
                  <a:pt x="7410095" y="329040"/>
                  <a:pt x="7418964" y="308685"/>
                </a:cubicBezTo>
                <a:cubicBezTo>
                  <a:pt x="7424243" y="291807"/>
                  <a:pt x="7438503" y="297117"/>
                  <a:pt x="7450568" y="293511"/>
                </a:cubicBezTo>
                <a:cubicBezTo>
                  <a:pt x="7461276" y="277652"/>
                  <a:pt x="7519437" y="275664"/>
                  <a:pt x="7538380" y="283235"/>
                </a:cubicBezTo>
                <a:cubicBezTo>
                  <a:pt x="7594343" y="271879"/>
                  <a:pt x="7734488" y="231676"/>
                  <a:pt x="7786348" y="225377"/>
                </a:cubicBezTo>
                <a:cubicBezTo>
                  <a:pt x="7797693" y="277094"/>
                  <a:pt x="7847327" y="236176"/>
                  <a:pt x="7849534" y="245434"/>
                </a:cubicBezTo>
                <a:cubicBezTo>
                  <a:pt x="7894253" y="231282"/>
                  <a:pt x="7937937" y="238796"/>
                  <a:pt x="7981165" y="222252"/>
                </a:cubicBezTo>
                <a:cubicBezTo>
                  <a:pt x="8066564" y="234459"/>
                  <a:pt x="8127007" y="235277"/>
                  <a:pt x="8171882" y="222497"/>
                </a:cubicBezTo>
                <a:cubicBezTo>
                  <a:pt x="8183092" y="205785"/>
                  <a:pt x="8217423" y="177145"/>
                  <a:pt x="8242270" y="180535"/>
                </a:cubicBezTo>
                <a:cubicBezTo>
                  <a:pt x="8294138" y="178846"/>
                  <a:pt x="8410926" y="208334"/>
                  <a:pt x="8490152" y="209193"/>
                </a:cubicBezTo>
                <a:cubicBezTo>
                  <a:pt x="8558493" y="195433"/>
                  <a:pt x="8564727" y="233466"/>
                  <a:pt x="8622272" y="188859"/>
                </a:cubicBezTo>
                <a:cubicBezTo>
                  <a:pt x="8659556" y="191317"/>
                  <a:pt x="8666988" y="178214"/>
                  <a:pt x="8738606" y="208945"/>
                </a:cubicBezTo>
                <a:cubicBezTo>
                  <a:pt x="8769507" y="208543"/>
                  <a:pt x="8800406" y="224019"/>
                  <a:pt x="8831307" y="207738"/>
                </a:cubicBezTo>
                <a:cubicBezTo>
                  <a:pt x="8836477" y="191612"/>
                  <a:pt x="8870109" y="182455"/>
                  <a:pt x="8891432" y="184510"/>
                </a:cubicBezTo>
                <a:cubicBezTo>
                  <a:pt x="8876795" y="135260"/>
                  <a:pt x="8938553" y="173381"/>
                  <a:pt x="8946980" y="145578"/>
                </a:cubicBezTo>
                <a:cubicBezTo>
                  <a:pt x="9010957" y="156064"/>
                  <a:pt x="9046552" y="157746"/>
                  <a:pt x="9107760" y="128052"/>
                </a:cubicBezTo>
                <a:cubicBezTo>
                  <a:pt x="9135191" y="151813"/>
                  <a:pt x="9184204" y="114911"/>
                  <a:pt x="9195623" y="100212"/>
                </a:cubicBezTo>
                <a:cubicBezTo>
                  <a:pt x="9222736" y="85917"/>
                  <a:pt x="9230892" y="98248"/>
                  <a:pt x="9256898" y="73900"/>
                </a:cubicBezTo>
                <a:cubicBezTo>
                  <a:pt x="9276443" y="63724"/>
                  <a:pt x="9334001" y="80454"/>
                  <a:pt x="9351740" y="80439"/>
                </a:cubicBezTo>
                <a:cubicBezTo>
                  <a:pt x="9398889" y="82633"/>
                  <a:pt x="9473718" y="102566"/>
                  <a:pt x="9539796" y="87069"/>
                </a:cubicBezTo>
                <a:cubicBezTo>
                  <a:pt x="9565852" y="70987"/>
                  <a:pt x="9591569" y="56211"/>
                  <a:pt x="9619109" y="39994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A0A40C28-B748-4B4A-BF04-30E783CE7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04329"/>
            <a:ext cx="10680562" cy="1353672"/>
          </a:xfrm>
          <a:custGeom>
            <a:avLst/>
            <a:gdLst>
              <a:gd name="connsiteX0" fmla="*/ 3617689 w 10680562"/>
              <a:gd name="connsiteY0" fmla="*/ 0 h 1605023"/>
              <a:gd name="connsiteX1" fmla="*/ 3635901 w 10680562"/>
              <a:gd name="connsiteY1" fmla="*/ 7738 h 1605023"/>
              <a:gd name="connsiteX2" fmla="*/ 3690891 w 10680562"/>
              <a:gd name="connsiteY2" fmla="*/ 7049 h 1605023"/>
              <a:gd name="connsiteX3" fmla="*/ 3832247 w 10680562"/>
              <a:gd name="connsiteY3" fmla="*/ 13937 h 1605023"/>
              <a:gd name="connsiteX4" fmla="*/ 3999111 w 10680562"/>
              <a:gd name="connsiteY4" fmla="*/ 44624 h 1605023"/>
              <a:gd name="connsiteX5" fmla="*/ 4034676 w 10680562"/>
              <a:gd name="connsiteY5" fmla="*/ 48775 h 1605023"/>
              <a:gd name="connsiteX6" fmla="*/ 4065394 w 10680562"/>
              <a:gd name="connsiteY6" fmla="*/ 42879 h 1605023"/>
              <a:gd name="connsiteX7" fmla="*/ 4072648 w 10680562"/>
              <a:gd name="connsiteY7" fmla="*/ 33262 h 1605023"/>
              <a:gd name="connsiteX8" fmla="*/ 4092232 w 10680562"/>
              <a:gd name="connsiteY8" fmla="*/ 34026 h 1605023"/>
              <a:gd name="connsiteX9" fmla="*/ 4097470 w 10680562"/>
              <a:gd name="connsiteY9" fmla="*/ 32252 h 1605023"/>
              <a:gd name="connsiteX10" fmla="*/ 4127488 w 10680562"/>
              <a:gd name="connsiteY10" fmla="*/ 24056 h 1605023"/>
              <a:gd name="connsiteX11" fmla="*/ 4190803 w 10680562"/>
              <a:gd name="connsiteY11" fmla="*/ 55685 h 1605023"/>
              <a:gd name="connsiteX12" fmla="*/ 4269333 w 10680562"/>
              <a:gd name="connsiteY12" fmla="*/ 54186 h 1605023"/>
              <a:gd name="connsiteX13" fmla="*/ 4481486 w 10680562"/>
              <a:gd name="connsiteY13" fmla="*/ 116915 h 1605023"/>
              <a:gd name="connsiteX14" fmla="*/ 4651418 w 10680562"/>
              <a:gd name="connsiteY14" fmla="*/ 150071 h 1605023"/>
              <a:gd name="connsiteX15" fmla="*/ 4863575 w 10680562"/>
              <a:gd name="connsiteY15" fmla="*/ 175458 h 1605023"/>
              <a:gd name="connsiteX16" fmla="*/ 5013635 w 10680562"/>
              <a:gd name="connsiteY16" fmla="*/ 213928 h 1605023"/>
              <a:gd name="connsiteX17" fmla="*/ 5203044 w 10680562"/>
              <a:gd name="connsiteY17" fmla="*/ 228946 h 1605023"/>
              <a:gd name="connsiteX18" fmla="*/ 5207070 w 10680562"/>
              <a:gd name="connsiteY18" fmla="*/ 235105 h 1605023"/>
              <a:gd name="connsiteX19" fmla="*/ 5224253 w 10680562"/>
              <a:gd name="connsiteY19" fmla="*/ 240320 h 1605023"/>
              <a:gd name="connsiteX20" fmla="*/ 5256736 w 10680562"/>
              <a:gd name="connsiteY20" fmla="*/ 254811 h 1605023"/>
              <a:gd name="connsiteX21" fmla="*/ 5264095 w 10680562"/>
              <a:gd name="connsiteY21" fmla="*/ 253567 h 1605023"/>
              <a:gd name="connsiteX22" fmla="*/ 5315084 w 10680562"/>
              <a:gd name="connsiteY22" fmla="*/ 269264 h 1605023"/>
              <a:gd name="connsiteX23" fmla="*/ 5316393 w 10680562"/>
              <a:gd name="connsiteY23" fmla="*/ 267603 h 1605023"/>
              <a:gd name="connsiteX24" fmla="*/ 5333427 w 10680562"/>
              <a:gd name="connsiteY24" fmla="*/ 263823 h 1605023"/>
              <a:gd name="connsiteX25" fmla="*/ 5364589 w 10680562"/>
              <a:gd name="connsiteY25" fmla="*/ 260882 h 1605023"/>
              <a:gd name="connsiteX26" fmla="*/ 5443973 w 10680562"/>
              <a:gd name="connsiteY26" fmla="*/ 230866 h 1605023"/>
              <a:gd name="connsiteX27" fmla="*/ 5497201 w 10680562"/>
              <a:gd name="connsiteY27" fmla="*/ 247023 h 1605023"/>
              <a:gd name="connsiteX28" fmla="*/ 5508269 w 10680562"/>
              <a:gd name="connsiteY28" fmla="*/ 249256 h 1605023"/>
              <a:gd name="connsiteX29" fmla="*/ 5508636 w 10680562"/>
              <a:gd name="connsiteY29" fmla="*/ 248880 h 1605023"/>
              <a:gd name="connsiteX30" fmla="*/ 5520606 w 10680562"/>
              <a:gd name="connsiteY30" fmla="*/ 250400 h 1605023"/>
              <a:gd name="connsiteX31" fmla="*/ 5528451 w 10680562"/>
              <a:gd name="connsiteY31" fmla="*/ 253330 h 1605023"/>
              <a:gd name="connsiteX32" fmla="*/ 5549923 w 10680562"/>
              <a:gd name="connsiteY32" fmla="*/ 257662 h 1605023"/>
              <a:gd name="connsiteX33" fmla="*/ 5558295 w 10680562"/>
              <a:gd name="connsiteY33" fmla="*/ 256364 h 1605023"/>
              <a:gd name="connsiteX34" fmla="*/ 5664799 w 10680562"/>
              <a:gd name="connsiteY34" fmla="*/ 278924 h 1605023"/>
              <a:gd name="connsiteX35" fmla="*/ 5796160 w 10680562"/>
              <a:gd name="connsiteY35" fmla="*/ 307979 h 1605023"/>
              <a:gd name="connsiteX36" fmla="*/ 5897647 w 10680562"/>
              <a:gd name="connsiteY36" fmla="*/ 339431 h 1605023"/>
              <a:gd name="connsiteX37" fmla="*/ 5978838 w 10680562"/>
              <a:gd name="connsiteY37" fmla="*/ 367970 h 1605023"/>
              <a:gd name="connsiteX38" fmla="*/ 6050367 w 10680562"/>
              <a:gd name="connsiteY38" fmla="*/ 386341 h 1605023"/>
              <a:gd name="connsiteX39" fmla="*/ 6140609 w 10680562"/>
              <a:gd name="connsiteY39" fmla="*/ 385135 h 1605023"/>
              <a:gd name="connsiteX40" fmla="*/ 6302950 w 10680562"/>
              <a:gd name="connsiteY40" fmla="*/ 448183 h 1605023"/>
              <a:gd name="connsiteX41" fmla="*/ 6308533 w 10680562"/>
              <a:gd name="connsiteY41" fmla="*/ 448551 h 1605023"/>
              <a:gd name="connsiteX42" fmla="*/ 6340278 w 10680562"/>
              <a:gd name="connsiteY42" fmla="*/ 468555 h 1605023"/>
              <a:gd name="connsiteX43" fmla="*/ 6341685 w 10680562"/>
              <a:gd name="connsiteY43" fmla="*/ 467587 h 1605023"/>
              <a:gd name="connsiteX44" fmla="*/ 6354862 w 10680562"/>
              <a:gd name="connsiteY44" fmla="*/ 467794 h 1605023"/>
              <a:gd name="connsiteX45" fmla="*/ 6377840 w 10680562"/>
              <a:gd name="connsiteY45" fmla="*/ 471024 h 1605023"/>
              <a:gd name="connsiteX46" fmla="*/ 6442804 w 10680562"/>
              <a:gd name="connsiteY46" fmla="*/ 463091 h 1605023"/>
              <a:gd name="connsiteX47" fmla="*/ 6476009 w 10680562"/>
              <a:gd name="connsiteY47" fmla="*/ 483807 h 1605023"/>
              <a:gd name="connsiteX48" fmla="*/ 6483237 w 10680562"/>
              <a:gd name="connsiteY48" fmla="*/ 487308 h 1605023"/>
              <a:gd name="connsiteX49" fmla="*/ 6483605 w 10680562"/>
              <a:gd name="connsiteY49" fmla="*/ 487102 h 1605023"/>
              <a:gd name="connsiteX50" fmla="*/ 6491673 w 10680562"/>
              <a:gd name="connsiteY50" fmla="*/ 490243 h 1605023"/>
              <a:gd name="connsiteX51" fmla="*/ 6496411 w 10680562"/>
              <a:gd name="connsiteY51" fmla="*/ 493689 h 1605023"/>
              <a:gd name="connsiteX52" fmla="*/ 6510429 w 10680562"/>
              <a:gd name="connsiteY52" fmla="*/ 500479 h 1605023"/>
              <a:gd name="connsiteX53" fmla="*/ 6516750 w 10680562"/>
              <a:gd name="connsiteY53" fmla="*/ 500983 h 1605023"/>
              <a:gd name="connsiteX54" fmla="*/ 6580199 w 10680562"/>
              <a:gd name="connsiteY54" fmla="*/ 483318 h 1605023"/>
              <a:gd name="connsiteX55" fmla="*/ 6690237 w 10680562"/>
              <a:gd name="connsiteY55" fmla="*/ 493051 h 1605023"/>
              <a:gd name="connsiteX56" fmla="*/ 6798356 w 10680562"/>
              <a:gd name="connsiteY56" fmla="*/ 506748 h 1605023"/>
              <a:gd name="connsiteX57" fmla="*/ 6837102 w 10680562"/>
              <a:gd name="connsiteY57" fmla="*/ 513677 h 1605023"/>
              <a:gd name="connsiteX58" fmla="*/ 6907934 w 10680562"/>
              <a:gd name="connsiteY58" fmla="*/ 517339 h 1605023"/>
              <a:gd name="connsiteX59" fmla="*/ 6941474 w 10680562"/>
              <a:gd name="connsiteY59" fmla="*/ 513632 h 1605023"/>
              <a:gd name="connsiteX60" fmla="*/ 6942754 w 10680562"/>
              <a:gd name="connsiteY60" fmla="*/ 514394 h 1605023"/>
              <a:gd name="connsiteX61" fmla="*/ 6946363 w 10680562"/>
              <a:gd name="connsiteY61" fmla="*/ 511066 h 1605023"/>
              <a:gd name="connsiteX62" fmla="*/ 6952592 w 10680562"/>
              <a:gd name="connsiteY62" fmla="*/ 510252 h 1605023"/>
              <a:gd name="connsiteX63" fmla="*/ 6968398 w 10680562"/>
              <a:gd name="connsiteY63" fmla="*/ 513946 h 1605023"/>
              <a:gd name="connsiteX64" fmla="*/ 6974142 w 10680562"/>
              <a:gd name="connsiteY64" fmla="*/ 516310 h 1605023"/>
              <a:gd name="connsiteX65" fmla="*/ 6982971 w 10680562"/>
              <a:gd name="connsiteY65" fmla="*/ 517694 h 1605023"/>
              <a:gd name="connsiteX66" fmla="*/ 6983252 w 10680562"/>
              <a:gd name="connsiteY66" fmla="*/ 517416 h 1605023"/>
              <a:gd name="connsiteX67" fmla="*/ 6991400 w 10680562"/>
              <a:gd name="connsiteY67" fmla="*/ 519321 h 1605023"/>
              <a:gd name="connsiteX68" fmla="*/ 7030460 w 10680562"/>
              <a:gd name="connsiteY68" fmla="*/ 532556 h 1605023"/>
              <a:gd name="connsiteX69" fmla="*/ 7089916 w 10680562"/>
              <a:gd name="connsiteY69" fmla="*/ 511503 h 1605023"/>
              <a:gd name="connsiteX70" fmla="*/ 7113059 w 10680562"/>
              <a:gd name="connsiteY70" fmla="*/ 509904 h 1605023"/>
              <a:gd name="connsiteX71" fmla="*/ 7125755 w 10680562"/>
              <a:gd name="connsiteY71" fmla="*/ 507393 h 1605023"/>
              <a:gd name="connsiteX72" fmla="*/ 7126765 w 10680562"/>
              <a:gd name="connsiteY72" fmla="*/ 506166 h 1605023"/>
              <a:gd name="connsiteX73" fmla="*/ 7164175 w 10680562"/>
              <a:gd name="connsiteY73" fmla="*/ 519011 h 1605023"/>
              <a:gd name="connsiteX74" fmla="*/ 7169654 w 10680562"/>
              <a:gd name="connsiteY74" fmla="*/ 518219 h 1605023"/>
              <a:gd name="connsiteX75" fmla="*/ 7193386 w 10680562"/>
              <a:gd name="connsiteY75" fmla="*/ 529788 h 1605023"/>
              <a:gd name="connsiteX76" fmla="*/ 7205997 w 10680562"/>
              <a:gd name="connsiteY76" fmla="*/ 534060 h 1605023"/>
              <a:gd name="connsiteX77" fmla="*/ 7208842 w 10680562"/>
              <a:gd name="connsiteY77" fmla="*/ 538783 h 1605023"/>
              <a:gd name="connsiteX78" fmla="*/ 7227817 w 10680562"/>
              <a:gd name="connsiteY78" fmla="*/ 543304 h 1605023"/>
              <a:gd name="connsiteX79" fmla="*/ 7230267 w 10680562"/>
              <a:gd name="connsiteY79" fmla="*/ 542497 h 1605023"/>
              <a:gd name="connsiteX80" fmla="*/ 7244913 w 10680562"/>
              <a:gd name="connsiteY80" fmla="*/ 551160 h 1605023"/>
              <a:gd name="connsiteX81" fmla="*/ 7255970 w 10680562"/>
              <a:gd name="connsiteY81" fmla="*/ 564383 h 1605023"/>
              <a:gd name="connsiteX82" fmla="*/ 7421156 w 10680562"/>
              <a:gd name="connsiteY82" fmla="*/ 584155 h 1605023"/>
              <a:gd name="connsiteX83" fmla="*/ 7553166 w 10680562"/>
              <a:gd name="connsiteY83" fmla="*/ 653085 h 1605023"/>
              <a:gd name="connsiteX84" fmla="*/ 7643092 w 10680562"/>
              <a:gd name="connsiteY84" fmla="*/ 662482 h 1605023"/>
              <a:gd name="connsiteX85" fmla="*/ 7896429 w 10680562"/>
              <a:gd name="connsiteY85" fmla="*/ 689054 h 1605023"/>
              <a:gd name="connsiteX86" fmla="*/ 7954620 w 10680562"/>
              <a:gd name="connsiteY86" fmla="*/ 689481 h 1605023"/>
              <a:gd name="connsiteX87" fmla="*/ 8000803 w 10680562"/>
              <a:gd name="connsiteY87" fmla="*/ 714583 h 1605023"/>
              <a:gd name="connsiteX88" fmla="*/ 8023216 w 10680562"/>
              <a:gd name="connsiteY88" fmla="*/ 709000 h 1605023"/>
              <a:gd name="connsiteX89" fmla="*/ 8027136 w 10680562"/>
              <a:gd name="connsiteY89" fmla="*/ 707765 h 1605023"/>
              <a:gd name="connsiteX90" fmla="*/ 8041622 w 10680562"/>
              <a:gd name="connsiteY90" fmla="*/ 708731 h 1605023"/>
              <a:gd name="connsiteX91" fmla="*/ 8047209 w 10680562"/>
              <a:gd name="connsiteY91" fmla="*/ 701624 h 1605023"/>
              <a:gd name="connsiteX92" fmla="*/ 8070088 w 10680562"/>
              <a:gd name="connsiteY92" fmla="*/ 697789 h 1605023"/>
              <a:gd name="connsiteX93" fmla="*/ 8096332 w 10680562"/>
              <a:gd name="connsiteY93" fmla="*/ 701624 h 1605023"/>
              <a:gd name="connsiteX94" fmla="*/ 8219225 w 10680562"/>
              <a:gd name="connsiteY94" fmla="*/ 728069 h 1605023"/>
              <a:gd name="connsiteX95" fmla="*/ 8293793 w 10680562"/>
              <a:gd name="connsiteY95" fmla="*/ 739200 h 1605023"/>
              <a:gd name="connsiteX96" fmla="*/ 8323753 w 10680562"/>
              <a:gd name="connsiteY96" fmla="*/ 736063 h 1605023"/>
              <a:gd name="connsiteX97" fmla="*/ 8364496 w 10680562"/>
              <a:gd name="connsiteY97" fmla="*/ 736635 h 1605023"/>
              <a:gd name="connsiteX98" fmla="*/ 8437662 w 10680562"/>
              <a:gd name="connsiteY98" fmla="*/ 731942 h 1605023"/>
              <a:gd name="connsiteX99" fmla="*/ 8533764 w 10680562"/>
              <a:gd name="connsiteY99" fmla="*/ 735554 h 1605023"/>
              <a:gd name="connsiteX100" fmla="*/ 8596769 w 10680562"/>
              <a:gd name="connsiteY100" fmla="*/ 769632 h 1605023"/>
              <a:gd name="connsiteX101" fmla="*/ 8604035 w 10680562"/>
              <a:gd name="connsiteY101" fmla="*/ 764982 h 1605023"/>
              <a:gd name="connsiteX102" fmla="*/ 8650929 w 10680562"/>
              <a:gd name="connsiteY102" fmla="*/ 773164 h 1605023"/>
              <a:gd name="connsiteX103" fmla="*/ 8806497 w 10680562"/>
              <a:gd name="connsiteY103" fmla="*/ 839707 h 1605023"/>
              <a:gd name="connsiteX104" fmla="*/ 8898377 w 10680562"/>
              <a:gd name="connsiteY104" fmla="*/ 854651 h 1605023"/>
              <a:gd name="connsiteX105" fmla="*/ 8932389 w 10680562"/>
              <a:gd name="connsiteY105" fmla="*/ 853846 h 1605023"/>
              <a:gd name="connsiteX106" fmla="*/ 8989288 w 10680562"/>
              <a:gd name="connsiteY106" fmla="*/ 852877 h 1605023"/>
              <a:gd name="connsiteX107" fmla="*/ 9035275 w 10680562"/>
              <a:gd name="connsiteY107" fmla="*/ 837110 h 1605023"/>
              <a:gd name="connsiteX108" fmla="*/ 9138626 w 10680562"/>
              <a:gd name="connsiteY108" fmla="*/ 862106 h 1605023"/>
              <a:gd name="connsiteX109" fmla="*/ 9216298 w 10680562"/>
              <a:gd name="connsiteY109" fmla="*/ 858754 h 1605023"/>
              <a:gd name="connsiteX110" fmla="*/ 9259941 w 10680562"/>
              <a:gd name="connsiteY110" fmla="*/ 861843 h 1605023"/>
              <a:gd name="connsiteX111" fmla="*/ 9380407 w 10680562"/>
              <a:gd name="connsiteY111" fmla="*/ 864825 h 1605023"/>
              <a:gd name="connsiteX112" fmla="*/ 9490772 w 10680562"/>
              <a:gd name="connsiteY112" fmla="*/ 901190 h 1605023"/>
              <a:gd name="connsiteX113" fmla="*/ 9584982 w 10680562"/>
              <a:gd name="connsiteY113" fmla="*/ 935980 h 1605023"/>
              <a:gd name="connsiteX114" fmla="*/ 9759797 w 10680562"/>
              <a:gd name="connsiteY114" fmla="*/ 1010923 h 1605023"/>
              <a:gd name="connsiteX115" fmla="*/ 9834455 w 10680562"/>
              <a:gd name="connsiteY115" fmla="*/ 1082908 h 1605023"/>
              <a:gd name="connsiteX116" fmla="*/ 9939504 w 10680562"/>
              <a:gd name="connsiteY116" fmla="*/ 1110614 h 1605023"/>
              <a:gd name="connsiteX117" fmla="*/ 10077001 w 10680562"/>
              <a:gd name="connsiteY117" fmla="*/ 1160906 h 1605023"/>
              <a:gd name="connsiteX118" fmla="*/ 10178431 w 10680562"/>
              <a:gd name="connsiteY118" fmla="*/ 1244920 h 1605023"/>
              <a:gd name="connsiteX119" fmla="*/ 10248658 w 10680562"/>
              <a:gd name="connsiteY119" fmla="*/ 1309335 h 1605023"/>
              <a:gd name="connsiteX120" fmla="*/ 10414709 w 10680562"/>
              <a:gd name="connsiteY120" fmla="*/ 1388645 h 1605023"/>
              <a:gd name="connsiteX121" fmla="*/ 10592469 w 10680562"/>
              <a:gd name="connsiteY121" fmla="*/ 1543828 h 1605023"/>
              <a:gd name="connsiteX122" fmla="*/ 10674941 w 10680562"/>
              <a:gd name="connsiteY122" fmla="*/ 1597388 h 1605023"/>
              <a:gd name="connsiteX123" fmla="*/ 10680562 w 10680562"/>
              <a:gd name="connsiteY123" fmla="*/ 1605023 h 1605023"/>
              <a:gd name="connsiteX124" fmla="*/ 0 w 10680562"/>
              <a:gd name="connsiteY124" fmla="*/ 1605023 h 1605023"/>
              <a:gd name="connsiteX125" fmla="*/ 0 w 10680562"/>
              <a:gd name="connsiteY125" fmla="*/ 415048 h 1605023"/>
              <a:gd name="connsiteX126" fmla="*/ 9656 w 10680562"/>
              <a:gd name="connsiteY126" fmla="*/ 416044 h 1605023"/>
              <a:gd name="connsiteX127" fmla="*/ 179196 w 10680562"/>
              <a:gd name="connsiteY127" fmla="*/ 423071 h 1605023"/>
              <a:gd name="connsiteX128" fmla="*/ 250912 w 10680562"/>
              <a:gd name="connsiteY128" fmla="*/ 408617 h 1605023"/>
              <a:gd name="connsiteX129" fmla="*/ 291375 w 10680562"/>
              <a:gd name="connsiteY129" fmla="*/ 403710 h 1605023"/>
              <a:gd name="connsiteX130" fmla="*/ 320542 w 10680562"/>
              <a:gd name="connsiteY130" fmla="*/ 396592 h 1605023"/>
              <a:gd name="connsiteX131" fmla="*/ 522426 w 10680562"/>
              <a:gd name="connsiteY131" fmla="*/ 407158 h 1605023"/>
              <a:gd name="connsiteX132" fmla="*/ 549068 w 10680562"/>
              <a:gd name="connsiteY132" fmla="*/ 407418 h 1605023"/>
              <a:gd name="connsiteX133" fmla="*/ 571100 w 10680562"/>
              <a:gd name="connsiteY133" fmla="*/ 400562 h 1605023"/>
              <a:gd name="connsiteX134" fmla="*/ 575457 w 10680562"/>
              <a:gd name="connsiteY134" fmla="*/ 392801 h 1605023"/>
              <a:gd name="connsiteX135" fmla="*/ 589968 w 10680562"/>
              <a:gd name="connsiteY135" fmla="*/ 391807 h 1605023"/>
              <a:gd name="connsiteX136" fmla="*/ 593649 w 10680562"/>
              <a:gd name="connsiteY136" fmla="*/ 390062 h 1605023"/>
              <a:gd name="connsiteX137" fmla="*/ 614928 w 10680562"/>
              <a:gd name="connsiteY137" fmla="*/ 381544 h 1605023"/>
              <a:gd name="connsiteX138" fmla="*/ 722580 w 10680562"/>
              <a:gd name="connsiteY138" fmla="*/ 392722 h 1605023"/>
              <a:gd name="connsiteX139" fmla="*/ 946884 w 10680562"/>
              <a:gd name="connsiteY139" fmla="*/ 411854 h 1605023"/>
              <a:gd name="connsiteX140" fmla="*/ 1210905 w 10680562"/>
              <a:gd name="connsiteY140" fmla="*/ 432414 h 1605023"/>
              <a:gd name="connsiteX141" fmla="*/ 1377854 w 10680562"/>
              <a:gd name="connsiteY141" fmla="*/ 429745 h 1605023"/>
              <a:gd name="connsiteX142" fmla="*/ 1391004 w 10680562"/>
              <a:gd name="connsiteY142" fmla="*/ 441307 h 1605023"/>
              <a:gd name="connsiteX143" fmla="*/ 1406953 w 10680562"/>
              <a:gd name="connsiteY143" fmla="*/ 447889 h 1605023"/>
              <a:gd name="connsiteX144" fmla="*/ 1409246 w 10680562"/>
              <a:gd name="connsiteY144" fmla="*/ 446765 h 1605023"/>
              <a:gd name="connsiteX145" fmla="*/ 1428800 w 10680562"/>
              <a:gd name="connsiteY145" fmla="*/ 448677 h 1605023"/>
              <a:gd name="connsiteX146" fmla="*/ 1432402 w 10680562"/>
              <a:gd name="connsiteY146" fmla="*/ 452956 h 1605023"/>
              <a:gd name="connsiteX147" fmla="*/ 1606578 w 10680562"/>
              <a:gd name="connsiteY147" fmla="*/ 430870 h 1605023"/>
              <a:gd name="connsiteX148" fmla="*/ 1647476 w 10680562"/>
              <a:gd name="connsiteY148" fmla="*/ 438687 h 1605023"/>
              <a:gd name="connsiteX149" fmla="*/ 1655866 w 10680562"/>
              <a:gd name="connsiteY149" fmla="*/ 439472 h 1605023"/>
              <a:gd name="connsiteX150" fmla="*/ 1656096 w 10680562"/>
              <a:gd name="connsiteY150" fmla="*/ 439162 h 1605023"/>
              <a:gd name="connsiteX151" fmla="*/ 1670708 w 10680562"/>
              <a:gd name="connsiteY151" fmla="*/ 412530 h 1605023"/>
              <a:gd name="connsiteX152" fmla="*/ 1737953 w 10680562"/>
              <a:gd name="connsiteY152" fmla="*/ 399496 h 1605023"/>
              <a:gd name="connsiteX153" fmla="*/ 1848192 w 10680562"/>
              <a:gd name="connsiteY153" fmla="*/ 376032 h 1605023"/>
              <a:gd name="connsiteX154" fmla="*/ 1954077 w 10680562"/>
              <a:gd name="connsiteY154" fmla="*/ 352621 h 1605023"/>
              <a:gd name="connsiteX155" fmla="*/ 1993047 w 10680562"/>
              <a:gd name="connsiteY155" fmla="*/ 346068 h 1605023"/>
              <a:gd name="connsiteX156" fmla="*/ 2059719 w 10680562"/>
              <a:gd name="connsiteY156" fmla="*/ 325903 h 1605023"/>
              <a:gd name="connsiteX157" fmla="*/ 2088528 w 10680562"/>
              <a:gd name="connsiteY157" fmla="*/ 311409 h 1605023"/>
              <a:gd name="connsiteX158" fmla="*/ 2090087 w 10680562"/>
              <a:gd name="connsiteY158" fmla="*/ 311676 h 1605023"/>
              <a:gd name="connsiteX159" fmla="*/ 2091700 w 10680562"/>
              <a:gd name="connsiteY159" fmla="*/ 307455 h 1605023"/>
              <a:gd name="connsiteX160" fmla="*/ 2096989 w 10680562"/>
              <a:gd name="connsiteY160" fmla="*/ 304649 h 1605023"/>
              <a:gd name="connsiteX161" fmla="*/ 2113325 w 10680562"/>
              <a:gd name="connsiteY161" fmla="*/ 302764 h 1605023"/>
              <a:gd name="connsiteX162" fmla="*/ 2119780 w 10680562"/>
              <a:gd name="connsiteY162" fmla="*/ 303007 h 1605023"/>
              <a:gd name="connsiteX163" fmla="*/ 2128562 w 10680562"/>
              <a:gd name="connsiteY163" fmla="*/ 301336 h 1605023"/>
              <a:gd name="connsiteX164" fmla="*/ 2128679 w 10680562"/>
              <a:gd name="connsiteY164" fmla="*/ 300991 h 1605023"/>
              <a:gd name="connsiteX165" fmla="*/ 2179558 w 10680562"/>
              <a:gd name="connsiteY165" fmla="*/ 299095 h 1605023"/>
              <a:gd name="connsiteX166" fmla="*/ 2223277 w 10680562"/>
              <a:gd name="connsiteY166" fmla="*/ 260239 h 1605023"/>
              <a:gd name="connsiteX167" fmla="*/ 2243644 w 10680562"/>
              <a:gd name="connsiteY167" fmla="*/ 251110 h 1605023"/>
              <a:gd name="connsiteX168" fmla="*/ 2253986 w 10680562"/>
              <a:gd name="connsiteY168" fmla="*/ 244616 h 1605023"/>
              <a:gd name="connsiteX169" fmla="*/ 2254285 w 10680562"/>
              <a:gd name="connsiteY169" fmla="*/ 243167 h 1605023"/>
              <a:gd name="connsiteX170" fmla="*/ 2295037 w 10680562"/>
              <a:gd name="connsiteY170" fmla="*/ 242433 h 1605023"/>
              <a:gd name="connsiteX171" fmla="*/ 2299648 w 10680562"/>
              <a:gd name="connsiteY171" fmla="*/ 239896 h 1605023"/>
              <a:gd name="connsiteX172" fmla="*/ 2327237 w 10680562"/>
              <a:gd name="connsiteY172" fmla="*/ 242539 h 1605023"/>
              <a:gd name="connsiteX173" fmla="*/ 2340943 w 10680562"/>
              <a:gd name="connsiteY173" fmla="*/ 242239 h 1605023"/>
              <a:gd name="connsiteX174" fmla="*/ 2345943 w 10680562"/>
              <a:gd name="connsiteY174" fmla="*/ 245589 h 1605023"/>
              <a:gd name="connsiteX175" fmla="*/ 2365602 w 10680562"/>
              <a:gd name="connsiteY175" fmla="*/ 243403 h 1605023"/>
              <a:gd name="connsiteX176" fmla="*/ 2367433 w 10680562"/>
              <a:gd name="connsiteY176" fmla="*/ 241858 h 1605023"/>
              <a:gd name="connsiteX177" fmla="*/ 2385231 w 10680562"/>
              <a:gd name="connsiteY177" fmla="*/ 244873 h 1605023"/>
              <a:gd name="connsiteX178" fmla="*/ 2402059 w 10680562"/>
              <a:gd name="connsiteY178" fmla="*/ 253223 h 1605023"/>
              <a:gd name="connsiteX179" fmla="*/ 2719020 w 10680562"/>
              <a:gd name="connsiteY179" fmla="*/ 235271 h 1605023"/>
              <a:gd name="connsiteX180" fmla="*/ 2877308 w 10680562"/>
              <a:gd name="connsiteY180" fmla="*/ 208630 h 1605023"/>
              <a:gd name="connsiteX181" fmla="*/ 3051375 w 10680562"/>
              <a:gd name="connsiteY181" fmla="*/ 154110 h 1605023"/>
              <a:gd name="connsiteX182" fmla="*/ 3104837 w 10680562"/>
              <a:gd name="connsiteY182" fmla="*/ 135199 h 1605023"/>
              <a:gd name="connsiteX183" fmla="*/ 3159836 w 10680562"/>
              <a:gd name="connsiteY183" fmla="*/ 142694 h 1605023"/>
              <a:gd name="connsiteX184" fmla="*/ 3177510 w 10680562"/>
              <a:gd name="connsiteY184" fmla="*/ 130186 h 1605023"/>
              <a:gd name="connsiteX185" fmla="*/ 3180470 w 10680562"/>
              <a:gd name="connsiteY185" fmla="*/ 127764 h 1605023"/>
              <a:gd name="connsiteX186" fmla="*/ 3194216 w 10680562"/>
              <a:gd name="connsiteY186" fmla="*/ 123837 h 1605023"/>
              <a:gd name="connsiteX187" fmla="*/ 3214710 w 10680562"/>
              <a:gd name="connsiteY187" fmla="*/ 104451 h 1605023"/>
              <a:gd name="connsiteX188" fmla="*/ 3240671 w 10680562"/>
              <a:gd name="connsiteY188" fmla="*/ 99232 h 1605023"/>
              <a:gd name="connsiteX189" fmla="*/ 3366544 w 10680562"/>
              <a:gd name="connsiteY189" fmla="*/ 82506 h 1605023"/>
              <a:gd name="connsiteX190" fmla="*/ 3440424 w 10680562"/>
              <a:gd name="connsiteY190" fmla="*/ 67891 h 1605023"/>
              <a:gd name="connsiteX191" fmla="*/ 3466248 w 10680562"/>
              <a:gd name="connsiteY191" fmla="*/ 55103 h 1605023"/>
              <a:gd name="connsiteX192" fmla="*/ 3503820 w 10680562"/>
              <a:gd name="connsiteY192" fmla="*/ 42110 h 1605023"/>
              <a:gd name="connsiteX193" fmla="*/ 3568389 w 10680562"/>
              <a:gd name="connsiteY193" fmla="*/ 13576 h 1605023"/>
              <a:gd name="connsiteX194" fmla="*/ 3604089 w 10680562"/>
              <a:gd name="connsiteY194" fmla="*/ 6980 h 1605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680562" h="1605023">
                <a:moveTo>
                  <a:pt x="3617689" y="0"/>
                </a:moveTo>
                <a:lnTo>
                  <a:pt x="3635901" y="7738"/>
                </a:lnTo>
                <a:cubicBezTo>
                  <a:pt x="3636815" y="-13593"/>
                  <a:pt x="3674070" y="21953"/>
                  <a:pt x="3690891" y="7049"/>
                </a:cubicBezTo>
                <a:cubicBezTo>
                  <a:pt x="3723615" y="8082"/>
                  <a:pt x="3780877" y="7675"/>
                  <a:pt x="3832247" y="13937"/>
                </a:cubicBezTo>
                <a:cubicBezTo>
                  <a:pt x="3878761" y="52737"/>
                  <a:pt x="3960967" y="15082"/>
                  <a:pt x="3999111" y="44624"/>
                </a:cubicBezTo>
                <a:cubicBezTo>
                  <a:pt x="4011661" y="48427"/>
                  <a:pt x="4023440" y="49464"/>
                  <a:pt x="4034676" y="48775"/>
                </a:cubicBezTo>
                <a:lnTo>
                  <a:pt x="4065394" y="42879"/>
                </a:lnTo>
                <a:lnTo>
                  <a:pt x="4072648" y="33262"/>
                </a:lnTo>
                <a:lnTo>
                  <a:pt x="4092232" y="34026"/>
                </a:lnTo>
                <a:lnTo>
                  <a:pt x="4097470" y="32252"/>
                </a:lnTo>
                <a:cubicBezTo>
                  <a:pt x="4107476" y="28819"/>
                  <a:pt x="4117405" y="25741"/>
                  <a:pt x="4127488" y="24056"/>
                </a:cubicBezTo>
                <a:cubicBezTo>
                  <a:pt x="4122379" y="69900"/>
                  <a:pt x="4212421" y="17287"/>
                  <a:pt x="4190803" y="55685"/>
                </a:cubicBezTo>
                <a:cubicBezTo>
                  <a:pt x="4245322" y="54405"/>
                  <a:pt x="4210442" y="91290"/>
                  <a:pt x="4269333" y="54186"/>
                </a:cubicBezTo>
                <a:cubicBezTo>
                  <a:pt x="4360007" y="84494"/>
                  <a:pt x="4405441" y="66275"/>
                  <a:pt x="4481486" y="116915"/>
                </a:cubicBezTo>
                <a:cubicBezTo>
                  <a:pt x="4469366" y="96298"/>
                  <a:pt x="4624978" y="141388"/>
                  <a:pt x="4651418" y="150071"/>
                </a:cubicBezTo>
                <a:lnTo>
                  <a:pt x="4863575" y="175458"/>
                </a:lnTo>
                <a:cubicBezTo>
                  <a:pt x="4867452" y="182323"/>
                  <a:pt x="5007365" y="209256"/>
                  <a:pt x="5013635" y="213928"/>
                </a:cubicBezTo>
                <a:lnTo>
                  <a:pt x="5203044" y="228946"/>
                </a:lnTo>
                <a:lnTo>
                  <a:pt x="5207070" y="235105"/>
                </a:lnTo>
                <a:lnTo>
                  <a:pt x="5224253" y="240320"/>
                </a:lnTo>
                <a:lnTo>
                  <a:pt x="5256736" y="254811"/>
                </a:lnTo>
                <a:lnTo>
                  <a:pt x="5264095" y="253567"/>
                </a:lnTo>
                <a:lnTo>
                  <a:pt x="5315084" y="269264"/>
                </a:lnTo>
                <a:lnTo>
                  <a:pt x="5316393" y="267603"/>
                </a:lnTo>
                <a:cubicBezTo>
                  <a:pt x="5320500" y="264235"/>
                  <a:pt x="5325719" y="262424"/>
                  <a:pt x="5333427" y="263823"/>
                </a:cubicBezTo>
                <a:cubicBezTo>
                  <a:pt x="5330520" y="234164"/>
                  <a:pt x="5341605" y="254143"/>
                  <a:pt x="5364589" y="260882"/>
                </a:cubicBezTo>
                <a:cubicBezTo>
                  <a:pt x="5365199" y="216323"/>
                  <a:pt x="5425089" y="252089"/>
                  <a:pt x="5443973" y="230866"/>
                </a:cubicBezTo>
                <a:cubicBezTo>
                  <a:pt x="5460840" y="236821"/>
                  <a:pt x="5478689" y="242307"/>
                  <a:pt x="5497201" y="247023"/>
                </a:cubicBezTo>
                <a:lnTo>
                  <a:pt x="5508269" y="249256"/>
                </a:lnTo>
                <a:lnTo>
                  <a:pt x="5508636" y="248880"/>
                </a:lnTo>
                <a:cubicBezTo>
                  <a:pt x="5511356" y="248469"/>
                  <a:pt x="5515116" y="248867"/>
                  <a:pt x="5520606" y="250400"/>
                </a:cubicBezTo>
                <a:lnTo>
                  <a:pt x="5528451" y="253330"/>
                </a:lnTo>
                <a:lnTo>
                  <a:pt x="5549923" y="257662"/>
                </a:lnTo>
                <a:lnTo>
                  <a:pt x="5558295" y="256364"/>
                </a:lnTo>
                <a:lnTo>
                  <a:pt x="5664799" y="278924"/>
                </a:lnTo>
                <a:lnTo>
                  <a:pt x="5796160" y="307979"/>
                </a:lnTo>
                <a:lnTo>
                  <a:pt x="5897647" y="339431"/>
                </a:lnTo>
                <a:cubicBezTo>
                  <a:pt x="5894921" y="322560"/>
                  <a:pt x="5962532" y="357207"/>
                  <a:pt x="5978838" y="367970"/>
                </a:cubicBezTo>
                <a:cubicBezTo>
                  <a:pt x="6035145" y="375765"/>
                  <a:pt x="6006578" y="380813"/>
                  <a:pt x="6050367" y="386341"/>
                </a:cubicBezTo>
                <a:cubicBezTo>
                  <a:pt x="6051161" y="391932"/>
                  <a:pt x="6137489" y="380709"/>
                  <a:pt x="6140609" y="385135"/>
                </a:cubicBezTo>
                <a:cubicBezTo>
                  <a:pt x="6205928" y="424013"/>
                  <a:pt x="6248816" y="452185"/>
                  <a:pt x="6302950" y="448183"/>
                </a:cubicBezTo>
                <a:lnTo>
                  <a:pt x="6308533" y="448551"/>
                </a:lnTo>
                <a:lnTo>
                  <a:pt x="6340278" y="468555"/>
                </a:lnTo>
                <a:lnTo>
                  <a:pt x="6341685" y="467587"/>
                </a:lnTo>
                <a:cubicBezTo>
                  <a:pt x="6345560" y="465876"/>
                  <a:pt x="6349786" y="465470"/>
                  <a:pt x="6354862" y="467794"/>
                </a:cubicBezTo>
                <a:cubicBezTo>
                  <a:pt x="6361260" y="446013"/>
                  <a:pt x="6363438" y="462250"/>
                  <a:pt x="6377840" y="471024"/>
                </a:cubicBezTo>
                <a:cubicBezTo>
                  <a:pt x="6390990" y="439154"/>
                  <a:pt x="6423334" y="475084"/>
                  <a:pt x="6442804" y="463091"/>
                </a:cubicBezTo>
                <a:cubicBezTo>
                  <a:pt x="6453090" y="470255"/>
                  <a:pt x="6464204" y="477252"/>
                  <a:pt x="6476009" y="483807"/>
                </a:cubicBezTo>
                <a:lnTo>
                  <a:pt x="6483237" y="487308"/>
                </a:lnTo>
                <a:lnTo>
                  <a:pt x="6483605" y="487102"/>
                </a:lnTo>
                <a:cubicBezTo>
                  <a:pt x="6485654" y="487272"/>
                  <a:pt x="6488212" y="488201"/>
                  <a:pt x="6491673" y="490243"/>
                </a:cubicBezTo>
                <a:lnTo>
                  <a:pt x="6496411" y="493689"/>
                </a:lnTo>
                <a:lnTo>
                  <a:pt x="6510429" y="500479"/>
                </a:lnTo>
                <a:lnTo>
                  <a:pt x="6516750" y="500983"/>
                </a:lnTo>
                <a:cubicBezTo>
                  <a:pt x="6541864" y="496675"/>
                  <a:pt x="6554866" y="452619"/>
                  <a:pt x="6580199" y="483318"/>
                </a:cubicBezTo>
                <a:cubicBezTo>
                  <a:pt x="6622601" y="489571"/>
                  <a:pt x="6654587" y="470617"/>
                  <a:pt x="6690237" y="493051"/>
                </a:cubicBezTo>
                <a:cubicBezTo>
                  <a:pt x="6729957" y="498806"/>
                  <a:pt x="6766252" y="494451"/>
                  <a:pt x="6798356" y="506748"/>
                </a:cubicBezTo>
                <a:cubicBezTo>
                  <a:pt x="6813529" y="501270"/>
                  <a:pt x="6826992" y="500232"/>
                  <a:pt x="6837102" y="513677"/>
                </a:cubicBezTo>
                <a:cubicBezTo>
                  <a:pt x="6874837" y="515764"/>
                  <a:pt x="6887115" y="500833"/>
                  <a:pt x="6907934" y="517339"/>
                </a:cubicBezTo>
                <a:cubicBezTo>
                  <a:pt x="6934086" y="494196"/>
                  <a:pt x="6933260" y="504492"/>
                  <a:pt x="6941474" y="513632"/>
                </a:cubicBezTo>
                <a:lnTo>
                  <a:pt x="6942754" y="514394"/>
                </a:lnTo>
                <a:lnTo>
                  <a:pt x="6946363" y="511066"/>
                </a:lnTo>
                <a:lnTo>
                  <a:pt x="6952592" y="510252"/>
                </a:lnTo>
                <a:lnTo>
                  <a:pt x="6968398" y="513946"/>
                </a:lnTo>
                <a:lnTo>
                  <a:pt x="6974142" y="516310"/>
                </a:lnTo>
                <a:cubicBezTo>
                  <a:pt x="6978173" y="517574"/>
                  <a:pt x="6980948" y="517948"/>
                  <a:pt x="6982971" y="517694"/>
                </a:cubicBezTo>
                <a:lnTo>
                  <a:pt x="6983252" y="517416"/>
                </a:lnTo>
                <a:lnTo>
                  <a:pt x="6991400" y="519321"/>
                </a:lnTo>
                <a:cubicBezTo>
                  <a:pt x="7005004" y="523242"/>
                  <a:pt x="7018100" y="527732"/>
                  <a:pt x="7030460" y="532556"/>
                </a:cubicBezTo>
                <a:cubicBezTo>
                  <a:pt x="7044917" y="516932"/>
                  <a:pt x="7088472" y="545083"/>
                  <a:pt x="7089916" y="511503"/>
                </a:cubicBezTo>
                <a:cubicBezTo>
                  <a:pt x="7106785" y="517039"/>
                  <a:pt x="7114554" y="532321"/>
                  <a:pt x="7113059" y="509904"/>
                </a:cubicBezTo>
                <a:cubicBezTo>
                  <a:pt x="7118735" y="511110"/>
                  <a:pt x="7122641" y="509850"/>
                  <a:pt x="7125755" y="507393"/>
                </a:cubicBezTo>
                <a:lnTo>
                  <a:pt x="7126765" y="506166"/>
                </a:lnTo>
                <a:lnTo>
                  <a:pt x="7164175" y="519011"/>
                </a:lnTo>
                <a:lnTo>
                  <a:pt x="7169654" y="518219"/>
                </a:lnTo>
                <a:lnTo>
                  <a:pt x="7193386" y="529788"/>
                </a:lnTo>
                <a:lnTo>
                  <a:pt x="7205997" y="534060"/>
                </a:lnTo>
                <a:lnTo>
                  <a:pt x="7208842" y="538783"/>
                </a:lnTo>
                <a:cubicBezTo>
                  <a:pt x="7212314" y="541931"/>
                  <a:pt x="7217803" y="543928"/>
                  <a:pt x="7227817" y="543304"/>
                </a:cubicBezTo>
                <a:lnTo>
                  <a:pt x="7230267" y="542497"/>
                </a:lnTo>
                <a:lnTo>
                  <a:pt x="7244913" y="551160"/>
                </a:lnTo>
                <a:cubicBezTo>
                  <a:pt x="7249453" y="554807"/>
                  <a:pt x="7253253" y="559130"/>
                  <a:pt x="7255970" y="564383"/>
                </a:cubicBezTo>
                <a:cubicBezTo>
                  <a:pt x="7315146" y="548103"/>
                  <a:pt x="7361553" y="579076"/>
                  <a:pt x="7421156" y="584155"/>
                </a:cubicBezTo>
                <a:cubicBezTo>
                  <a:pt x="7465612" y="613750"/>
                  <a:pt x="7546249" y="613142"/>
                  <a:pt x="7553166" y="653085"/>
                </a:cubicBezTo>
                <a:cubicBezTo>
                  <a:pt x="7562552" y="609214"/>
                  <a:pt x="7673998" y="724531"/>
                  <a:pt x="7643092" y="662482"/>
                </a:cubicBezTo>
                <a:lnTo>
                  <a:pt x="7896429" y="689054"/>
                </a:lnTo>
                <a:cubicBezTo>
                  <a:pt x="7940867" y="662251"/>
                  <a:pt x="7914217" y="689365"/>
                  <a:pt x="7954620" y="689481"/>
                </a:cubicBezTo>
                <a:cubicBezTo>
                  <a:pt x="7937756" y="718000"/>
                  <a:pt x="8005608" y="680123"/>
                  <a:pt x="8000803" y="714583"/>
                </a:cubicBezTo>
                <a:cubicBezTo>
                  <a:pt x="8008309" y="713512"/>
                  <a:pt x="8015731" y="711389"/>
                  <a:pt x="8023216" y="709000"/>
                </a:cubicBezTo>
                <a:lnTo>
                  <a:pt x="8027136" y="707765"/>
                </a:lnTo>
                <a:lnTo>
                  <a:pt x="8041622" y="708731"/>
                </a:lnTo>
                <a:lnTo>
                  <a:pt x="8047209" y="701624"/>
                </a:lnTo>
                <a:lnTo>
                  <a:pt x="8070088" y="697789"/>
                </a:lnTo>
                <a:cubicBezTo>
                  <a:pt x="8078424" y="697492"/>
                  <a:pt x="8087123" y="698508"/>
                  <a:pt x="8096332" y="701624"/>
                </a:cubicBezTo>
                <a:cubicBezTo>
                  <a:pt x="8123926" y="724651"/>
                  <a:pt x="8185640" y="697894"/>
                  <a:pt x="8219225" y="728069"/>
                </a:cubicBezTo>
                <a:cubicBezTo>
                  <a:pt x="8232644" y="736562"/>
                  <a:pt x="8280723" y="746936"/>
                  <a:pt x="8293793" y="739200"/>
                </a:cubicBezTo>
                <a:cubicBezTo>
                  <a:pt x="8304636" y="739365"/>
                  <a:pt x="8314843" y="745516"/>
                  <a:pt x="8323753" y="736063"/>
                </a:cubicBezTo>
                <a:cubicBezTo>
                  <a:pt x="8336542" y="725164"/>
                  <a:pt x="8363344" y="752699"/>
                  <a:pt x="8364496" y="736635"/>
                </a:cubicBezTo>
                <a:cubicBezTo>
                  <a:pt x="8383724" y="755702"/>
                  <a:pt x="8414211" y="733717"/>
                  <a:pt x="8437662" y="731942"/>
                </a:cubicBezTo>
                <a:cubicBezTo>
                  <a:pt x="8451685" y="749699"/>
                  <a:pt x="8487061" y="728469"/>
                  <a:pt x="8533764" y="735554"/>
                </a:cubicBezTo>
                <a:cubicBezTo>
                  <a:pt x="8548878" y="755832"/>
                  <a:pt x="8565301" y="740114"/>
                  <a:pt x="8596769" y="769632"/>
                </a:cubicBezTo>
                <a:cubicBezTo>
                  <a:pt x="8598880" y="767829"/>
                  <a:pt x="8601326" y="766261"/>
                  <a:pt x="8604035" y="764982"/>
                </a:cubicBezTo>
                <a:cubicBezTo>
                  <a:pt x="8619777" y="757551"/>
                  <a:pt x="8640772" y="761213"/>
                  <a:pt x="8650929" y="773164"/>
                </a:cubicBezTo>
                <a:cubicBezTo>
                  <a:pt x="8702615" y="814545"/>
                  <a:pt x="8757170" y="823762"/>
                  <a:pt x="8806497" y="839707"/>
                </a:cubicBezTo>
                <a:cubicBezTo>
                  <a:pt x="8863157" y="854381"/>
                  <a:pt x="8833749" y="812347"/>
                  <a:pt x="8898377" y="854651"/>
                </a:cubicBezTo>
                <a:cubicBezTo>
                  <a:pt x="8909161" y="844048"/>
                  <a:pt x="8918437" y="845186"/>
                  <a:pt x="8932389" y="853846"/>
                </a:cubicBezTo>
                <a:cubicBezTo>
                  <a:pt x="8960146" y="860074"/>
                  <a:pt x="8965550" y="829338"/>
                  <a:pt x="8989288" y="852877"/>
                </a:cubicBezTo>
                <a:cubicBezTo>
                  <a:pt x="8988278" y="835633"/>
                  <a:pt x="9043995" y="856467"/>
                  <a:pt x="9035275" y="837110"/>
                </a:cubicBezTo>
                <a:cubicBezTo>
                  <a:pt x="9060165" y="838647"/>
                  <a:pt x="9108456" y="858499"/>
                  <a:pt x="9138626" y="862106"/>
                </a:cubicBezTo>
                <a:cubicBezTo>
                  <a:pt x="9165080" y="876547"/>
                  <a:pt x="9174888" y="860404"/>
                  <a:pt x="9216298" y="858754"/>
                </a:cubicBezTo>
                <a:cubicBezTo>
                  <a:pt x="9230418" y="871192"/>
                  <a:pt x="9244774" y="868822"/>
                  <a:pt x="9259941" y="861843"/>
                </a:cubicBezTo>
                <a:cubicBezTo>
                  <a:pt x="9297647" y="870955"/>
                  <a:pt x="9335980" y="863006"/>
                  <a:pt x="9380407" y="864825"/>
                </a:cubicBezTo>
                <a:cubicBezTo>
                  <a:pt x="9424338" y="883720"/>
                  <a:pt x="9443322" y="899138"/>
                  <a:pt x="9490772" y="901190"/>
                </a:cubicBezTo>
                <a:cubicBezTo>
                  <a:pt x="9530410" y="933396"/>
                  <a:pt x="9546422" y="928548"/>
                  <a:pt x="9584982" y="935980"/>
                </a:cubicBezTo>
                <a:cubicBezTo>
                  <a:pt x="9629819" y="954269"/>
                  <a:pt x="9718219" y="986435"/>
                  <a:pt x="9759797" y="1010923"/>
                </a:cubicBezTo>
                <a:cubicBezTo>
                  <a:pt x="9801376" y="1035410"/>
                  <a:pt x="9804503" y="1066293"/>
                  <a:pt x="9834455" y="1082908"/>
                </a:cubicBezTo>
                <a:cubicBezTo>
                  <a:pt x="9864406" y="1099522"/>
                  <a:pt x="9891608" y="1087791"/>
                  <a:pt x="9939504" y="1110614"/>
                </a:cubicBezTo>
                <a:cubicBezTo>
                  <a:pt x="9978150" y="1098522"/>
                  <a:pt x="10034187" y="1166580"/>
                  <a:pt x="10077001" y="1160906"/>
                </a:cubicBezTo>
                <a:cubicBezTo>
                  <a:pt x="10084861" y="1190721"/>
                  <a:pt x="10164307" y="1234884"/>
                  <a:pt x="10178431" y="1244920"/>
                </a:cubicBezTo>
                <a:cubicBezTo>
                  <a:pt x="10210316" y="1215779"/>
                  <a:pt x="10222273" y="1306394"/>
                  <a:pt x="10248658" y="1309335"/>
                </a:cubicBezTo>
                <a:lnTo>
                  <a:pt x="10414709" y="1388645"/>
                </a:lnTo>
                <a:cubicBezTo>
                  <a:pt x="10473963" y="1440373"/>
                  <a:pt x="10538857" y="1454568"/>
                  <a:pt x="10592469" y="1543828"/>
                </a:cubicBezTo>
                <a:cubicBezTo>
                  <a:pt x="10651538" y="1531501"/>
                  <a:pt x="10660082" y="1567462"/>
                  <a:pt x="10674941" y="1597388"/>
                </a:cubicBezTo>
                <a:lnTo>
                  <a:pt x="10680562" y="1605023"/>
                </a:lnTo>
                <a:lnTo>
                  <a:pt x="0" y="1605023"/>
                </a:lnTo>
                <a:lnTo>
                  <a:pt x="0" y="415048"/>
                </a:lnTo>
                <a:lnTo>
                  <a:pt x="9656" y="416044"/>
                </a:lnTo>
                <a:cubicBezTo>
                  <a:pt x="66794" y="420549"/>
                  <a:pt x="142962" y="423374"/>
                  <a:pt x="179196" y="423071"/>
                </a:cubicBezTo>
                <a:cubicBezTo>
                  <a:pt x="202136" y="418172"/>
                  <a:pt x="228694" y="392385"/>
                  <a:pt x="250912" y="408617"/>
                </a:cubicBezTo>
                <a:cubicBezTo>
                  <a:pt x="249389" y="392611"/>
                  <a:pt x="280512" y="416185"/>
                  <a:pt x="291375" y="403710"/>
                </a:cubicBezTo>
                <a:cubicBezTo>
                  <a:pt x="298635" y="393187"/>
                  <a:pt x="309770" y="397885"/>
                  <a:pt x="320542" y="396592"/>
                </a:cubicBezTo>
                <a:cubicBezTo>
                  <a:pt x="359051" y="397166"/>
                  <a:pt x="484339" y="405354"/>
                  <a:pt x="522426" y="407158"/>
                </a:cubicBezTo>
                <a:cubicBezTo>
                  <a:pt x="532069" y="408997"/>
                  <a:pt x="540856" y="408831"/>
                  <a:pt x="549068" y="407418"/>
                </a:cubicBezTo>
                <a:lnTo>
                  <a:pt x="571100" y="400562"/>
                </a:lnTo>
                <a:lnTo>
                  <a:pt x="575457" y="392801"/>
                </a:lnTo>
                <a:lnTo>
                  <a:pt x="589968" y="391807"/>
                </a:lnTo>
                <a:lnTo>
                  <a:pt x="593649" y="390062"/>
                </a:lnTo>
                <a:cubicBezTo>
                  <a:pt x="600667" y="386700"/>
                  <a:pt x="607669" y="383607"/>
                  <a:pt x="614928" y="381544"/>
                </a:cubicBezTo>
                <a:cubicBezTo>
                  <a:pt x="636416" y="381988"/>
                  <a:pt x="667253" y="387671"/>
                  <a:pt x="722580" y="392722"/>
                </a:cubicBezTo>
                <a:cubicBezTo>
                  <a:pt x="792539" y="408114"/>
                  <a:pt x="885615" y="380106"/>
                  <a:pt x="946884" y="411854"/>
                </a:cubicBezTo>
                <a:cubicBezTo>
                  <a:pt x="1028270" y="418469"/>
                  <a:pt x="1139077" y="429433"/>
                  <a:pt x="1210905" y="432414"/>
                </a:cubicBezTo>
                <a:cubicBezTo>
                  <a:pt x="1270803" y="429423"/>
                  <a:pt x="1321921" y="453757"/>
                  <a:pt x="1377854" y="429745"/>
                </a:cubicBezTo>
                <a:cubicBezTo>
                  <a:pt x="1381419" y="434564"/>
                  <a:pt x="1385901" y="438319"/>
                  <a:pt x="1391004" y="441307"/>
                </a:cubicBezTo>
                <a:lnTo>
                  <a:pt x="1406953" y="447889"/>
                </a:lnTo>
                <a:lnTo>
                  <a:pt x="1409246" y="446765"/>
                </a:lnTo>
                <a:cubicBezTo>
                  <a:pt x="1419066" y="444804"/>
                  <a:pt x="1424836" y="446037"/>
                  <a:pt x="1428800" y="448677"/>
                </a:cubicBezTo>
                <a:lnTo>
                  <a:pt x="1432402" y="452956"/>
                </a:lnTo>
                <a:lnTo>
                  <a:pt x="1606578" y="430870"/>
                </a:lnTo>
                <a:cubicBezTo>
                  <a:pt x="1619625" y="433971"/>
                  <a:pt x="1633347" y="436643"/>
                  <a:pt x="1647476" y="438687"/>
                </a:cubicBezTo>
                <a:lnTo>
                  <a:pt x="1655866" y="439472"/>
                </a:lnTo>
                <a:lnTo>
                  <a:pt x="1656096" y="439162"/>
                </a:lnTo>
                <a:cubicBezTo>
                  <a:pt x="1658061" y="438636"/>
                  <a:pt x="1666503" y="411823"/>
                  <a:pt x="1670708" y="412530"/>
                </a:cubicBezTo>
                <a:lnTo>
                  <a:pt x="1737953" y="399496"/>
                </a:lnTo>
                <a:lnTo>
                  <a:pt x="1848192" y="376032"/>
                </a:lnTo>
                <a:cubicBezTo>
                  <a:pt x="1887458" y="368088"/>
                  <a:pt x="1918458" y="352092"/>
                  <a:pt x="1954077" y="352621"/>
                </a:cubicBezTo>
                <a:cubicBezTo>
                  <a:pt x="1965180" y="342609"/>
                  <a:pt x="1976973" y="337201"/>
                  <a:pt x="1993047" y="346068"/>
                </a:cubicBezTo>
                <a:cubicBezTo>
                  <a:pt x="2028636" y="335449"/>
                  <a:pt x="2032293" y="317806"/>
                  <a:pt x="2059719" y="325903"/>
                </a:cubicBezTo>
                <a:cubicBezTo>
                  <a:pt x="2071905" y="296194"/>
                  <a:pt x="2076373" y="305826"/>
                  <a:pt x="2088528" y="311409"/>
                </a:cubicBezTo>
                <a:lnTo>
                  <a:pt x="2090087" y="311676"/>
                </a:lnTo>
                <a:lnTo>
                  <a:pt x="2091700" y="307455"/>
                </a:lnTo>
                <a:lnTo>
                  <a:pt x="2096989" y="304649"/>
                </a:lnTo>
                <a:lnTo>
                  <a:pt x="2113325" y="302764"/>
                </a:lnTo>
                <a:lnTo>
                  <a:pt x="2119780" y="303007"/>
                </a:lnTo>
                <a:cubicBezTo>
                  <a:pt x="2124111" y="302819"/>
                  <a:pt x="2126840" y="302239"/>
                  <a:pt x="2128562" y="301336"/>
                </a:cubicBezTo>
                <a:cubicBezTo>
                  <a:pt x="2128600" y="301221"/>
                  <a:pt x="2128640" y="301107"/>
                  <a:pt x="2128679" y="300991"/>
                </a:cubicBezTo>
                <a:lnTo>
                  <a:pt x="2179558" y="299095"/>
                </a:lnTo>
                <a:cubicBezTo>
                  <a:pt x="2184857" y="280099"/>
                  <a:pt x="2238998" y="291238"/>
                  <a:pt x="2223277" y="260239"/>
                </a:cubicBezTo>
                <a:cubicBezTo>
                  <a:pt x="2241523" y="259676"/>
                  <a:pt x="2256386" y="270988"/>
                  <a:pt x="2243644" y="251110"/>
                </a:cubicBezTo>
                <a:cubicBezTo>
                  <a:pt x="2249448" y="250324"/>
                  <a:pt x="2252382" y="247882"/>
                  <a:pt x="2253986" y="244616"/>
                </a:cubicBezTo>
                <a:lnTo>
                  <a:pt x="2254285" y="243167"/>
                </a:lnTo>
                <a:lnTo>
                  <a:pt x="2295037" y="242433"/>
                </a:lnTo>
                <a:lnTo>
                  <a:pt x="2299648" y="239896"/>
                </a:lnTo>
                <a:lnTo>
                  <a:pt x="2327237" y="242539"/>
                </a:lnTo>
                <a:lnTo>
                  <a:pt x="2340943" y="242239"/>
                </a:lnTo>
                <a:lnTo>
                  <a:pt x="2345943" y="245589"/>
                </a:lnTo>
                <a:cubicBezTo>
                  <a:pt x="2350718" y="247299"/>
                  <a:pt x="2356754" y="247292"/>
                  <a:pt x="2365602" y="243403"/>
                </a:cubicBezTo>
                <a:lnTo>
                  <a:pt x="2367433" y="241858"/>
                </a:lnTo>
                <a:lnTo>
                  <a:pt x="2385231" y="244873"/>
                </a:lnTo>
                <a:cubicBezTo>
                  <a:pt x="2391237" y="246682"/>
                  <a:pt x="2396907" y="249351"/>
                  <a:pt x="2402059" y="253223"/>
                </a:cubicBezTo>
                <a:cubicBezTo>
                  <a:pt x="2457690" y="251623"/>
                  <a:pt x="2639813" y="242704"/>
                  <a:pt x="2719020" y="235271"/>
                </a:cubicBezTo>
                <a:cubicBezTo>
                  <a:pt x="2762954" y="229515"/>
                  <a:pt x="2821915" y="222156"/>
                  <a:pt x="2877308" y="208630"/>
                </a:cubicBezTo>
                <a:cubicBezTo>
                  <a:pt x="2947949" y="226393"/>
                  <a:pt x="2978035" y="153757"/>
                  <a:pt x="3051375" y="154110"/>
                </a:cubicBezTo>
                <a:cubicBezTo>
                  <a:pt x="3078434" y="115011"/>
                  <a:pt x="3067807" y="148493"/>
                  <a:pt x="3104837" y="135199"/>
                </a:cubicBezTo>
                <a:cubicBezTo>
                  <a:pt x="3103880" y="166713"/>
                  <a:pt x="3146743" y="109780"/>
                  <a:pt x="3159836" y="142694"/>
                </a:cubicBezTo>
                <a:cubicBezTo>
                  <a:pt x="3166160" y="139232"/>
                  <a:pt x="3171875" y="134841"/>
                  <a:pt x="3177510" y="130186"/>
                </a:cubicBezTo>
                <a:lnTo>
                  <a:pt x="3180470" y="127764"/>
                </a:lnTo>
                <a:lnTo>
                  <a:pt x="3194216" y="123837"/>
                </a:lnTo>
                <a:lnTo>
                  <a:pt x="3214710" y="104451"/>
                </a:lnTo>
                <a:cubicBezTo>
                  <a:pt x="3222186" y="101416"/>
                  <a:pt x="3230663" y="99454"/>
                  <a:pt x="3240671" y="99232"/>
                </a:cubicBezTo>
                <a:cubicBezTo>
                  <a:pt x="3277606" y="111009"/>
                  <a:pt x="3320498" y="66221"/>
                  <a:pt x="3366544" y="82506"/>
                </a:cubicBezTo>
                <a:cubicBezTo>
                  <a:pt x="3383134" y="85775"/>
                  <a:pt x="3432393" y="79256"/>
                  <a:pt x="3440424" y="67891"/>
                </a:cubicBezTo>
                <a:cubicBezTo>
                  <a:pt x="3450432" y="64444"/>
                  <a:pt x="3462892" y="66649"/>
                  <a:pt x="3466248" y="55103"/>
                </a:cubicBezTo>
                <a:cubicBezTo>
                  <a:pt x="3472418" y="40954"/>
                  <a:pt x="3510917" y="57092"/>
                  <a:pt x="3503820" y="42110"/>
                </a:cubicBezTo>
                <a:lnTo>
                  <a:pt x="3568389" y="13576"/>
                </a:lnTo>
                <a:cubicBezTo>
                  <a:pt x="3579310" y="19318"/>
                  <a:pt x="3590168" y="14433"/>
                  <a:pt x="3604089" y="6980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B9190C7-1509-229E-0F7E-575BDF55776D}"/>
              </a:ext>
            </a:extLst>
          </p:cNvPr>
          <p:cNvSpPr txBox="1"/>
          <p:nvPr/>
        </p:nvSpPr>
        <p:spPr>
          <a:xfrm>
            <a:off x="1872344" y="1770743"/>
            <a:ext cx="96010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1999 – Obec Jindřichovice pod Smrkem převádí darem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pozemky TZ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do vlastnictví města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NMpS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jako vyrovnání neinvestičních nákladů.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Tato skutečnost byla projednána a schválena dne 08.09.1999 na 7. veřejném zasedání Zastupitelstva města NMpS,  v bodu jednání č. 5 „Schválení smlouvy o převodu pozemků v Jindřichovicích.“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757215"/>
      </p:ext>
    </p:extLst>
  </p:cSld>
  <p:clrMapOvr>
    <a:masterClrMapping/>
  </p:clrMapOvr>
</p:sld>
</file>

<file path=ppt/theme/theme1.xml><?xml version="1.0" encoding="utf-8"?>
<a:theme xmlns:a="http://schemas.openxmlformats.org/drawingml/2006/main" name="ArchiveVTI">
  <a:themeElements>
    <a:clrScheme name="Archive">
      <a:dk1>
        <a:sysClr val="windowText" lastClr="000000"/>
      </a:dk1>
      <a:lt1>
        <a:sysClr val="window" lastClr="FFFFFF"/>
      </a:lt1>
      <a:dk2>
        <a:srgbClr val="353B3D"/>
      </a:dk2>
      <a:lt2>
        <a:srgbClr val="EEECEA"/>
      </a:lt2>
      <a:accent1>
        <a:srgbClr val="A65E5E"/>
      </a:accent1>
      <a:accent2>
        <a:srgbClr val="9D6053"/>
      </a:accent2>
      <a:accent3>
        <a:srgbClr val="968274"/>
      </a:accent3>
      <a:accent4>
        <a:srgbClr val="878079"/>
      </a:accent4>
      <a:accent5>
        <a:srgbClr val="6C737A"/>
      </a:accent5>
      <a:accent6>
        <a:srgbClr val="697777"/>
      </a:accent6>
      <a:hlink>
        <a:srgbClr val="A25872"/>
      </a:hlink>
      <a:folHlink>
        <a:srgbClr val="667A7E"/>
      </a:folHlink>
    </a:clrScheme>
    <a:fontScheme name="Custom 170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92CC"/>
        </a:solidFill>
        <a:ln w="7167" cap="flat">
          <a:solidFill>
            <a:srgbClr val="000000"/>
          </a:solidFill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ArchiveVTI" id="{514BDC9F-20AC-40CA-9FE7-B30987BCD2D4}" vid="{D8FA1533-D953-46ED-B2C7-B32AF1BED7A8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1193</TotalTime>
  <Words>1533</Words>
  <Application>Microsoft Office PowerPoint</Application>
  <PresentationFormat>Širokoúhlá obrazovka</PresentationFormat>
  <Paragraphs>130</Paragraphs>
  <Slides>20</Slides>
  <Notes>3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Bembo</vt:lpstr>
      <vt:lpstr>Calibri</vt:lpstr>
      <vt:lpstr>ArchiveVTI</vt:lpstr>
      <vt:lpstr>Acrobat Document</vt:lpstr>
      <vt:lpstr>Zpráva kontrolního výboru  k historii majetkových a smluvních vztahů na táborové základně v Jindřichovicích pod Smrkem</vt:lpstr>
      <vt:lpstr>INFORMACE k prezentaci </vt:lpstr>
      <vt:lpstr>ZÁKLADNÍ historické INFORMACE O TZ JINDŘICHOVICE POD SMRKEM</vt:lpstr>
      <vt:lpstr>Prezentace aplikace PowerPoint</vt:lpstr>
      <vt:lpstr>Prezentace aplikace PowerPoint</vt:lpstr>
      <vt:lpstr>ZÁKLADNÍ historické INFORMACE O TZ JINDŘICHOVICE POD SMRKEM</vt:lpstr>
      <vt:lpstr>Prezentace aplikace PowerPoint</vt:lpstr>
      <vt:lpstr>Prezentace aplikace PowerPoint</vt:lpstr>
      <vt:lpstr>ZÁKLADNÍ historické INFORMACE O TZ JINDŘICHOVICE POD SMRKEM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Doporučení kontrolního výboru</vt:lpstr>
      <vt:lpstr>  Děkuji za pozornost.   Zpráva kontrolního výboru  k historii majetkových a smluvních vztahů na táborové základně v Jindřichovicích pod Smrkem     za kv vypracoval M. Čeleda  kontrolní výbor ve složení M. ČELEDA, M. SUKOVÁ, M. KARALA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Tomáš Čeleda</dc:creator>
  <cp:lastModifiedBy>Celedova</cp:lastModifiedBy>
  <cp:revision>46</cp:revision>
  <cp:lastPrinted>2023-11-22T13:28:21Z</cp:lastPrinted>
  <dcterms:created xsi:type="dcterms:W3CDTF">2023-11-01T16:11:40Z</dcterms:created>
  <dcterms:modified xsi:type="dcterms:W3CDTF">2023-11-22T15:18:02Z</dcterms:modified>
</cp:coreProperties>
</file>