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326" r:id="rId2"/>
    <p:sldId id="327" r:id="rId3"/>
    <p:sldId id="256" r:id="rId4"/>
    <p:sldId id="267" r:id="rId5"/>
    <p:sldId id="320" r:id="rId6"/>
    <p:sldId id="321" r:id="rId7"/>
    <p:sldId id="310" r:id="rId8"/>
    <p:sldId id="323" r:id="rId9"/>
    <p:sldId id="294" r:id="rId10"/>
    <p:sldId id="328" r:id="rId11"/>
    <p:sldId id="330" r:id="rId12"/>
    <p:sldId id="324" r:id="rId13"/>
    <p:sldId id="325" r:id="rId14"/>
    <p:sldId id="264" r:id="rId15"/>
    <p:sldId id="258" r:id="rId16"/>
    <p:sldId id="334" r:id="rId17"/>
    <p:sldId id="335" r:id="rId18"/>
    <p:sldId id="336" r:id="rId19"/>
    <p:sldId id="315" r:id="rId20"/>
    <p:sldId id="337" r:id="rId21"/>
    <p:sldId id="338" r:id="rId22"/>
    <p:sldId id="288" r:id="rId23"/>
    <p:sldId id="339" r:id="rId24"/>
    <p:sldId id="263" r:id="rId25"/>
    <p:sldId id="329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a" initials="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5"/>
    <p:restoredTop sz="95789" autoAdjust="0"/>
  </p:normalViewPr>
  <p:slideViewPr>
    <p:cSldViewPr>
      <p:cViewPr varScale="1">
        <p:scale>
          <a:sx n="105" d="100"/>
          <a:sy n="105" d="100"/>
        </p:scale>
        <p:origin x="14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2155F-A299-D149-ADE1-B0ECF34774A6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A79A6-6388-D445-9363-CA26935276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627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8,5 kg je zbytek (textil, N-odpady). Objem nevykazují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A79A6-6388-D445-9363-CA26935276D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77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Váha popelnice14 kg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A79A6-6388-D445-9363-CA26935276D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250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Dle 2021 – RD- 673, BD - 73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A79A6-6388-D445-9363-CA26935276D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110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Snižuje se množství SKO za které</a:t>
            </a:r>
            <a:r>
              <a:rPr lang="cs-CZ" baseline="0" dirty="0"/>
              <a:t> se platí a navyšuje se množství papíru a plastu, které lze prodat.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6E0FA-8312-4783-A758-A37F3646813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369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Od 1.1.2016 svoz D2D v </a:t>
            </a:r>
            <a:r>
              <a:rPr lang="cs-CZ" dirty="0" err="1"/>
              <a:t>I.etapě</a:t>
            </a:r>
            <a:r>
              <a:rPr lang="cs-CZ" dirty="0"/>
              <a:t>, sídliště v průběhu roku 2017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6E0FA-8312-4783-A758-A37F3646813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689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6E0FA-8312-4783-A758-A37F3646813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963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Od 1.7.2019 svoz D2D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6E0FA-8312-4783-A758-A37F3646813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892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A79A6-6388-D445-9363-CA26935276D1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30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9106D-3B57-4FF9-B87D-9DCCAEC260E2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6EF-EDE2-4776-95A6-80DFFA8B0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46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3F4381D-1C87-BEEE-91EC-075D81350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348880"/>
            <a:ext cx="7408333" cy="4281339"/>
          </a:xfrm>
        </p:spPr>
        <p:txBody>
          <a:bodyPr>
            <a:normAutofit fontScale="40000" lnSpcReduction="20000"/>
          </a:bodyPr>
          <a:lstStyle/>
          <a:p>
            <a:r>
              <a:rPr lang="cs-CZ" sz="4000" dirty="0"/>
              <a:t>Monitoring potřeb obcí v oblasti odpadového hospodářství</a:t>
            </a:r>
          </a:p>
          <a:p>
            <a:pPr lvl="1"/>
            <a:r>
              <a:rPr lang="cs-CZ" sz="4000" dirty="0"/>
              <a:t>Návrh optimalizace systému svozu zapojených obcí</a:t>
            </a:r>
          </a:p>
          <a:p>
            <a:pPr lvl="2"/>
            <a:r>
              <a:rPr lang="cs-CZ" sz="4000" dirty="0"/>
              <a:t>Zahrnující model nákladů obcí ve stávajícím systému a po jeho optimalizaci </a:t>
            </a:r>
          </a:p>
          <a:p>
            <a:pPr lvl="2"/>
            <a:endParaRPr lang="cs-CZ" sz="4000" dirty="0"/>
          </a:p>
          <a:p>
            <a:r>
              <a:rPr lang="cs-CZ" sz="4000" dirty="0"/>
              <a:t>Souhrn společných potřeb, dostupných možností a požadavků zapojených obcí v oblasti odpadového hospodářství a komunálních služeb, souhrn specifických požadavků jednotlivých obcí a návrh jejich řešení zahrnutí v návrhu optimalizace systému OH v regionu</a:t>
            </a:r>
          </a:p>
          <a:p>
            <a:endParaRPr lang="cs-CZ" sz="4000" dirty="0"/>
          </a:p>
          <a:p>
            <a:r>
              <a:rPr lang="cs-CZ" sz="4000" dirty="0"/>
              <a:t>Posouzení možnosti zavedení vážního a identifikačního systému</a:t>
            </a:r>
          </a:p>
          <a:p>
            <a:endParaRPr lang="cs-CZ" sz="4000" dirty="0"/>
          </a:p>
          <a:p>
            <a:r>
              <a:rPr lang="cs-CZ" sz="4000" dirty="0"/>
              <a:t>Posouzení možnosti zavedení systému door to door, či jiného nástroje ke zvýšení podílu vytříditelné složky</a:t>
            </a:r>
          </a:p>
          <a:p>
            <a:endParaRPr lang="cs-CZ" sz="4000" dirty="0"/>
          </a:p>
          <a:p>
            <a:r>
              <a:rPr lang="cs-CZ" sz="4000" dirty="0"/>
              <a:t>Vyhodnocování dat za region z ISPOP a ISOH a výkazů EKO-KOM a.s.</a:t>
            </a:r>
          </a:p>
          <a:p>
            <a:endParaRPr lang="cs-CZ" sz="4000" dirty="0"/>
          </a:p>
          <a:p>
            <a:r>
              <a:rPr lang="cs-CZ" sz="4000" dirty="0"/>
              <a:t>Rozšíření stávající analýzy odpadového hospodářství Mikroregionu Frýdlantsko o relevantní data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423E4C1-8C05-0E47-EB15-7517D51A7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Zatímní práce MOH</a:t>
            </a:r>
          </a:p>
        </p:txBody>
      </p:sp>
    </p:spTree>
    <p:extLst>
      <p:ext uri="{BB962C8B-B14F-4D97-AF65-F5344CB8AC3E}">
        <p14:creationId xmlns:p14="http://schemas.microsoft.com/office/powerpoint/2010/main" val="3740064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/>
              <a:t>Náklady na skládkování odpadu</a:t>
            </a:r>
            <a:endParaRPr lang="cs-CZ" dirty="0"/>
          </a:p>
        </p:txBody>
      </p:sp>
      <p:pic>
        <p:nvPicPr>
          <p:cNvPr id="5128" name="Picture 8" descr="http://www.super-naradi.cz/fotky9226/fotos/_vyr_27940005_3_popelnice-plastova-240l-MEVA-cer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1151224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Tabulka 23">
            <a:extLst>
              <a:ext uri="{FF2B5EF4-FFF2-40B4-BE49-F238E27FC236}">
                <a16:creationId xmlns:a16="http://schemas.microsoft.com/office/drawing/2014/main" id="{0192444C-8B95-4E9F-9DCA-811312123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856341"/>
              </p:ext>
            </p:extLst>
          </p:nvPr>
        </p:nvGraphicFramePr>
        <p:xfrm>
          <a:off x="445950" y="1521652"/>
          <a:ext cx="8229601" cy="759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4482">
                  <a:extLst>
                    <a:ext uri="{9D8B030D-6E8A-4147-A177-3AD203B41FA5}">
                      <a16:colId xmlns:a16="http://schemas.microsoft.com/office/drawing/2014/main" val="1389270979"/>
                    </a:ext>
                  </a:extLst>
                </a:gridCol>
                <a:gridCol w="735726">
                  <a:extLst>
                    <a:ext uri="{9D8B030D-6E8A-4147-A177-3AD203B41FA5}">
                      <a16:colId xmlns:a16="http://schemas.microsoft.com/office/drawing/2014/main" val="36652669"/>
                    </a:ext>
                  </a:extLst>
                </a:gridCol>
                <a:gridCol w="684703">
                  <a:extLst>
                    <a:ext uri="{9D8B030D-6E8A-4147-A177-3AD203B41FA5}">
                      <a16:colId xmlns:a16="http://schemas.microsoft.com/office/drawing/2014/main" val="3412691376"/>
                    </a:ext>
                  </a:extLst>
                </a:gridCol>
                <a:gridCol w="684703">
                  <a:extLst>
                    <a:ext uri="{9D8B030D-6E8A-4147-A177-3AD203B41FA5}">
                      <a16:colId xmlns:a16="http://schemas.microsoft.com/office/drawing/2014/main" val="4139748441"/>
                    </a:ext>
                  </a:extLst>
                </a:gridCol>
                <a:gridCol w="684703">
                  <a:extLst>
                    <a:ext uri="{9D8B030D-6E8A-4147-A177-3AD203B41FA5}">
                      <a16:colId xmlns:a16="http://schemas.microsoft.com/office/drawing/2014/main" val="1841911965"/>
                    </a:ext>
                  </a:extLst>
                </a:gridCol>
                <a:gridCol w="684703">
                  <a:extLst>
                    <a:ext uri="{9D8B030D-6E8A-4147-A177-3AD203B41FA5}">
                      <a16:colId xmlns:a16="http://schemas.microsoft.com/office/drawing/2014/main" val="441867144"/>
                    </a:ext>
                  </a:extLst>
                </a:gridCol>
                <a:gridCol w="607344">
                  <a:extLst>
                    <a:ext uri="{9D8B030D-6E8A-4147-A177-3AD203B41FA5}">
                      <a16:colId xmlns:a16="http://schemas.microsoft.com/office/drawing/2014/main" val="4018554707"/>
                    </a:ext>
                  </a:extLst>
                </a:gridCol>
                <a:gridCol w="758769">
                  <a:extLst>
                    <a:ext uri="{9D8B030D-6E8A-4147-A177-3AD203B41FA5}">
                      <a16:colId xmlns:a16="http://schemas.microsoft.com/office/drawing/2014/main" val="3839153227"/>
                    </a:ext>
                  </a:extLst>
                </a:gridCol>
                <a:gridCol w="684703">
                  <a:extLst>
                    <a:ext uri="{9D8B030D-6E8A-4147-A177-3AD203B41FA5}">
                      <a16:colId xmlns:a16="http://schemas.microsoft.com/office/drawing/2014/main" val="2986861645"/>
                    </a:ext>
                  </a:extLst>
                </a:gridCol>
                <a:gridCol w="679765">
                  <a:extLst>
                    <a:ext uri="{9D8B030D-6E8A-4147-A177-3AD203B41FA5}">
                      <a16:colId xmlns:a16="http://schemas.microsoft.com/office/drawing/2014/main" val="569555676"/>
                    </a:ext>
                  </a:extLst>
                </a:gridCol>
              </a:tblGrid>
              <a:tr h="1705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 Rok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2021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2022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2023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2024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2025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2026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2027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2028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2029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7016733"/>
                  </a:ext>
                </a:extLst>
              </a:tr>
              <a:tr h="349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Množství odpadu na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obyvatele v tunách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0,2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0,19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0,18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0,17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0,16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0,15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0,14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0,13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0,12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33523580"/>
                  </a:ext>
                </a:extLst>
              </a:tr>
            </a:tbl>
          </a:graphicData>
        </a:graphic>
      </p:graphicFrame>
      <p:graphicFrame>
        <p:nvGraphicFramePr>
          <p:cNvPr id="33" name="Tabulka 32">
            <a:extLst>
              <a:ext uri="{FF2B5EF4-FFF2-40B4-BE49-F238E27FC236}">
                <a16:creationId xmlns:a16="http://schemas.microsoft.com/office/drawing/2014/main" id="{4D926501-CEEB-42A1-9837-B8E7B34DE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641707"/>
              </p:ext>
            </p:extLst>
          </p:nvPr>
        </p:nvGraphicFramePr>
        <p:xfrm>
          <a:off x="216495" y="4930243"/>
          <a:ext cx="8641416" cy="1717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1416">
                  <a:extLst>
                    <a:ext uri="{9D8B030D-6E8A-4147-A177-3AD203B41FA5}">
                      <a16:colId xmlns:a16="http://schemas.microsoft.com/office/drawing/2014/main" val="88935889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92209466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55105829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43803195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3029203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43511594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72852587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95353562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86739493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64409780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249009835"/>
                    </a:ext>
                  </a:extLst>
                </a:gridCol>
              </a:tblGrid>
              <a:tr h="3295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Poplatkové období v roce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384754"/>
                  </a:ext>
                </a:extLst>
              </a:tr>
              <a:tr h="573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Dílčí základ poplatku za ukládání (Kč/t)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2021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2022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2023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2024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2025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2026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2027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2028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2030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5552262"/>
                  </a:ext>
                </a:extLst>
              </a:tr>
              <a:tr h="466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využitelného odpadu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800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900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1000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1250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1500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1600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1700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1800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93573128"/>
                  </a:ext>
                </a:extLst>
              </a:tr>
              <a:tr h="3487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zbytkového odpadu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j-lt"/>
                        </a:rPr>
                        <a:t>500</a:t>
                      </a:r>
                      <a:endParaRPr lang="cs-CZ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j-lt"/>
                        </a:rPr>
                        <a:t>500</a:t>
                      </a:r>
                      <a:endParaRPr lang="cs-CZ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j-lt"/>
                        </a:rPr>
                        <a:t>500</a:t>
                      </a:r>
                      <a:endParaRPr lang="cs-CZ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j-lt"/>
                        </a:rPr>
                        <a:t>500</a:t>
                      </a:r>
                      <a:endParaRPr lang="cs-CZ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j-lt"/>
                        </a:rPr>
                        <a:t>500</a:t>
                      </a:r>
                      <a:endParaRPr lang="cs-CZ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600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600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700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800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31711250"/>
                  </a:ext>
                </a:extLst>
              </a:tr>
            </a:tbl>
          </a:graphicData>
        </a:graphic>
      </p:graphicFrame>
      <p:sp>
        <p:nvSpPr>
          <p:cNvPr id="16" name="TextovéPole 15">
            <a:extLst>
              <a:ext uri="{FF2B5EF4-FFF2-40B4-BE49-F238E27FC236}">
                <a16:creationId xmlns:a16="http://schemas.microsoft.com/office/drawing/2014/main" id="{C747C71D-2CAC-4DF6-A4DC-ACE5DFF4834B}"/>
              </a:ext>
            </a:extLst>
          </p:cNvPr>
          <p:cNvSpPr txBox="1"/>
          <p:nvPr/>
        </p:nvSpPr>
        <p:spPr>
          <a:xfrm>
            <a:off x="3178746" y="3134990"/>
            <a:ext cx="4788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>
                <a:solidFill>
                  <a:srgbClr val="00B0F0"/>
                </a:solidFill>
              </a:rPr>
              <a:t>+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EE8262A-CA9A-4308-A544-86073D032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994" y="2924944"/>
            <a:ext cx="1980789" cy="161486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7A99CAF-CAA9-4F20-A1CF-06B96F801358}"/>
              </a:ext>
            </a:extLst>
          </p:cNvPr>
          <p:cNvSpPr txBox="1"/>
          <p:nvPr/>
        </p:nvSpPr>
        <p:spPr>
          <a:xfrm>
            <a:off x="6372200" y="3134990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>
                <a:solidFill>
                  <a:srgbClr val="00B0F0"/>
                </a:solidFill>
              </a:rPr>
              <a:t>=  </a:t>
            </a:r>
            <a:r>
              <a:rPr lang="cs-CZ" sz="4800" b="1" dirty="0">
                <a:solidFill>
                  <a:srgbClr val="00B0F0"/>
                </a:solidFill>
              </a:rPr>
              <a:t>270 kg</a:t>
            </a:r>
            <a:endParaRPr lang="cs-CZ" sz="6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48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D2D7C3-0448-F5C6-806A-669448108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833" y="2060848"/>
            <a:ext cx="7408333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u="none" strike="noStrike" dirty="0">
                <a:effectLst/>
              </a:rPr>
              <a:t>Obec je povinna zajistit, aby odděleně soustřeďované recyklovatelné složky komunálního odpadu tvořily: </a:t>
            </a:r>
            <a:endParaRPr lang="cs-CZ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cs-CZ" sz="2400" u="none" strike="noStrike" dirty="0">
                <a:effectLst/>
              </a:rPr>
              <a:t>2025 - 2029 alespoň 60 %</a:t>
            </a:r>
            <a:endParaRPr lang="cs-CZ" sz="2400" b="0" i="0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r>
              <a:rPr lang="cs-CZ" sz="2400" u="none" strike="noStrike" dirty="0">
                <a:effectLst/>
              </a:rPr>
              <a:t>2030 - 2035 alespoň 65 % </a:t>
            </a:r>
            <a:endParaRPr lang="cs-CZ" sz="2400" b="0" i="0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r>
              <a:rPr lang="cs-CZ" sz="2400" u="none" strike="noStrike" dirty="0">
                <a:effectLst/>
              </a:rPr>
              <a:t>2035 - dále alespoň 70% </a:t>
            </a:r>
          </a:p>
          <a:p>
            <a:endParaRPr lang="cs-CZ" b="0" i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400" u="none" strike="noStrike" dirty="0">
                <a:effectLst/>
              </a:rPr>
              <a:t>Sankce až do výše 200 000 Kč</a:t>
            </a:r>
          </a:p>
          <a:p>
            <a:pPr marL="0" indent="0">
              <a:buNone/>
            </a:pPr>
            <a:endParaRPr lang="cs-CZ" b="0" i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40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Město Nové město pod Smrkem plnilo v roce 2022 cíle na 25%</a:t>
            </a:r>
            <a:endParaRPr lang="cs-CZ" sz="2400" b="0" i="0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Třídící cíle a </a:t>
            </a:r>
            <a:r>
              <a:rPr lang="cs-CZ" dirty="0" err="1"/>
              <a:t>NMpS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6373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D302A2E-8740-4CE7-A4D4-B7B0C74C7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bude pokud město nebude řešit </a:t>
            </a:r>
            <a:br>
              <a:rPr lang="cs-CZ" dirty="0"/>
            </a:br>
            <a:r>
              <a:rPr lang="cs-CZ" dirty="0"/>
              <a:t>své odpadové hospodářství…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745BB6E1-23EF-2D75-F1A9-0431FF262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240403"/>
              </p:ext>
            </p:extLst>
          </p:nvPr>
        </p:nvGraphicFramePr>
        <p:xfrm>
          <a:off x="1187624" y="2276872"/>
          <a:ext cx="6336702" cy="3888432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056117">
                  <a:extLst>
                    <a:ext uri="{9D8B030D-6E8A-4147-A177-3AD203B41FA5}">
                      <a16:colId xmlns:a16="http://schemas.microsoft.com/office/drawing/2014/main" val="2039818091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487156927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3535844525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1485155425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116657668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3372695487"/>
                    </a:ext>
                  </a:extLst>
                </a:gridCol>
              </a:tblGrid>
              <a:tr h="27089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Predikce produkce odpadů stávající stav (kg/obyv./rok)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719829"/>
                  </a:ext>
                </a:extLst>
              </a:tr>
              <a:tr h="2708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Rok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SKO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Bioodpad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Papír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Plast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Sklo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249694"/>
                  </a:ext>
                </a:extLst>
              </a:tr>
              <a:tr h="2708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2019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303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19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1631721"/>
                  </a:ext>
                </a:extLst>
              </a:tr>
              <a:tr h="2708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2020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303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31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3879083"/>
                  </a:ext>
                </a:extLst>
              </a:tr>
              <a:tr h="2708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2021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291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59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22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3440200"/>
                  </a:ext>
                </a:extLst>
              </a:tr>
              <a:tr h="2708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2022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270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35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19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5530888"/>
                  </a:ext>
                </a:extLst>
              </a:tr>
              <a:tr h="2708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2023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292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60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23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17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5631855"/>
                  </a:ext>
                </a:extLst>
              </a:tr>
              <a:tr h="2708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2024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291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60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23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18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0818098"/>
                  </a:ext>
                </a:extLst>
              </a:tr>
              <a:tr h="2708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2025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291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60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24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19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6683566"/>
                  </a:ext>
                </a:extLst>
              </a:tr>
              <a:tr h="27089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Model nákladů roku 2025 stávající stav (Kč/obyv./rok)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279909"/>
                  </a:ext>
                </a:extLst>
              </a:tr>
              <a:tr h="2708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Svoz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502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112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121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7213743"/>
                  </a:ext>
                </a:extLst>
              </a:tr>
              <a:tr h="49031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Odstranění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568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-48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6267951"/>
                  </a:ext>
                </a:extLst>
              </a:tr>
              <a:tr h="4183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Celkem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1264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EKO-KOM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144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Bilance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1120</a:t>
                      </a:r>
                      <a:endParaRPr lang="cs-CZ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3722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594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285ED95-F698-4B0D-9307-6D414C890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… a pokud se podaří snížit produkci SKO?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B616B0A0-5BDC-6E49-6497-887AA6F8F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113394"/>
              </p:ext>
            </p:extLst>
          </p:nvPr>
        </p:nvGraphicFramePr>
        <p:xfrm>
          <a:off x="1187624" y="2276872"/>
          <a:ext cx="6336702" cy="3888432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056117">
                  <a:extLst>
                    <a:ext uri="{9D8B030D-6E8A-4147-A177-3AD203B41FA5}">
                      <a16:colId xmlns:a16="http://schemas.microsoft.com/office/drawing/2014/main" val="2039818091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487156927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3535844525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1485155425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116657668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3372695487"/>
                    </a:ext>
                  </a:extLst>
                </a:gridCol>
              </a:tblGrid>
              <a:tr h="27089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Predikce produkce odpadů stávající stav (kg/obyv./rok)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719829"/>
                  </a:ext>
                </a:extLst>
              </a:tr>
              <a:tr h="2708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Rok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SKO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Bioodpad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Papír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Plast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Sklo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249694"/>
                  </a:ext>
                </a:extLst>
              </a:tr>
              <a:tr h="2708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2019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1631721"/>
                  </a:ext>
                </a:extLst>
              </a:tr>
              <a:tr h="2708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2020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303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3879083"/>
                  </a:ext>
                </a:extLst>
              </a:tr>
              <a:tr h="2708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2021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291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59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3440200"/>
                  </a:ext>
                </a:extLst>
              </a:tr>
              <a:tr h="2708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2022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270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5530888"/>
                  </a:ext>
                </a:extLst>
              </a:tr>
              <a:tr h="2708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2023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292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5631855"/>
                  </a:ext>
                </a:extLst>
              </a:tr>
              <a:tr h="2708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2024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110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0818098"/>
                  </a:ext>
                </a:extLst>
              </a:tr>
              <a:tr h="2708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2025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200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120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6683566"/>
                  </a:ext>
                </a:extLst>
              </a:tr>
              <a:tr h="27089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Model nákladů roku 2025 stávající stav (Kč/obyv./rok)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279909"/>
                  </a:ext>
                </a:extLst>
              </a:tr>
              <a:tr h="2708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Svoz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282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187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197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7213743"/>
                  </a:ext>
                </a:extLst>
              </a:tr>
              <a:tr h="49031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Odstranění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340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6267951"/>
                  </a:ext>
                </a:extLst>
              </a:tr>
              <a:tr h="4183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Celkem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1261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EKO-KOM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396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Bilance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865</a:t>
                      </a:r>
                      <a:endParaRPr lang="cs-CZ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3722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820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vlastně v černé popelnici?</a:t>
            </a:r>
          </a:p>
        </p:txBody>
      </p:sp>
      <p:pic>
        <p:nvPicPr>
          <p:cNvPr id="6146" name="Picture 2" descr="http://www.malypablo.cz/data/thumbs/300/18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5" t="1992" r="18341"/>
          <a:stretch/>
        </p:blipFill>
        <p:spPr bwMode="auto">
          <a:xfrm>
            <a:off x="611560" y="2196238"/>
            <a:ext cx="2786332" cy="430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419872" y="2780928"/>
            <a:ext cx="720080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00B0F0"/>
                </a:solidFill>
              </a:rPr>
              <a:t>6,7%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00B0F0"/>
                </a:solidFill>
              </a:rPr>
              <a:t>9,0%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00B0F0"/>
                </a:solidFill>
              </a:rPr>
              <a:t>3,4%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00B0F0"/>
                </a:solidFill>
              </a:rPr>
              <a:t>2,1%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00B0F0"/>
                </a:solidFill>
              </a:rPr>
              <a:t>29,4%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00B0F0"/>
                </a:solidFill>
              </a:rPr>
              <a:t>3,1%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00B0F0"/>
                </a:solidFill>
              </a:rPr>
              <a:t>0,5%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00B0F0"/>
                </a:solidFill>
              </a:rPr>
              <a:t>45,8%</a:t>
            </a:r>
          </a:p>
        </p:txBody>
      </p:sp>
      <p:sp>
        <p:nvSpPr>
          <p:cNvPr id="10" name="Volný tvar 9"/>
          <p:cNvSpPr/>
          <p:nvPr/>
        </p:nvSpPr>
        <p:spPr>
          <a:xfrm>
            <a:off x="979406" y="4990344"/>
            <a:ext cx="1751162" cy="232913"/>
          </a:xfrm>
          <a:custGeom>
            <a:avLst/>
            <a:gdLst>
              <a:gd name="connsiteX0" fmla="*/ 0 w 1751162"/>
              <a:gd name="connsiteY0" fmla="*/ 43132 h 232913"/>
              <a:gd name="connsiteX1" fmla="*/ 43132 w 1751162"/>
              <a:gd name="connsiteY1" fmla="*/ 60385 h 232913"/>
              <a:gd name="connsiteX2" fmla="*/ 60384 w 1751162"/>
              <a:gd name="connsiteY2" fmla="*/ 86264 h 232913"/>
              <a:gd name="connsiteX3" fmla="*/ 103517 w 1751162"/>
              <a:gd name="connsiteY3" fmla="*/ 94890 h 232913"/>
              <a:gd name="connsiteX4" fmla="*/ 172528 w 1751162"/>
              <a:gd name="connsiteY4" fmla="*/ 129396 h 232913"/>
              <a:gd name="connsiteX5" fmla="*/ 250166 w 1751162"/>
              <a:gd name="connsiteY5" fmla="*/ 146649 h 232913"/>
              <a:gd name="connsiteX6" fmla="*/ 284671 w 1751162"/>
              <a:gd name="connsiteY6" fmla="*/ 155275 h 232913"/>
              <a:gd name="connsiteX7" fmla="*/ 336430 w 1751162"/>
              <a:gd name="connsiteY7" fmla="*/ 163902 h 232913"/>
              <a:gd name="connsiteX8" fmla="*/ 405441 w 1751162"/>
              <a:gd name="connsiteY8" fmla="*/ 181154 h 232913"/>
              <a:gd name="connsiteX9" fmla="*/ 474452 w 1751162"/>
              <a:gd name="connsiteY9" fmla="*/ 207034 h 232913"/>
              <a:gd name="connsiteX10" fmla="*/ 500332 w 1751162"/>
              <a:gd name="connsiteY10" fmla="*/ 215660 h 232913"/>
              <a:gd name="connsiteX11" fmla="*/ 586596 w 1751162"/>
              <a:gd name="connsiteY11" fmla="*/ 232913 h 232913"/>
              <a:gd name="connsiteX12" fmla="*/ 1069675 w 1751162"/>
              <a:gd name="connsiteY12" fmla="*/ 215660 h 232913"/>
              <a:gd name="connsiteX13" fmla="*/ 1173192 w 1751162"/>
              <a:gd name="connsiteY13" fmla="*/ 198407 h 232913"/>
              <a:gd name="connsiteX14" fmla="*/ 1293962 w 1751162"/>
              <a:gd name="connsiteY14" fmla="*/ 163902 h 232913"/>
              <a:gd name="connsiteX15" fmla="*/ 1492369 w 1751162"/>
              <a:gd name="connsiteY15" fmla="*/ 129396 h 232913"/>
              <a:gd name="connsiteX16" fmla="*/ 1544128 w 1751162"/>
              <a:gd name="connsiteY16" fmla="*/ 103517 h 232913"/>
              <a:gd name="connsiteX17" fmla="*/ 1587260 w 1751162"/>
              <a:gd name="connsiteY17" fmla="*/ 94890 h 232913"/>
              <a:gd name="connsiteX18" fmla="*/ 1613139 w 1751162"/>
              <a:gd name="connsiteY18" fmla="*/ 77637 h 232913"/>
              <a:gd name="connsiteX19" fmla="*/ 1699403 w 1751162"/>
              <a:gd name="connsiteY19" fmla="*/ 51758 h 232913"/>
              <a:gd name="connsiteX20" fmla="*/ 1725283 w 1751162"/>
              <a:gd name="connsiteY20" fmla="*/ 17252 h 232913"/>
              <a:gd name="connsiteX21" fmla="*/ 1751162 w 1751162"/>
              <a:gd name="connsiteY21" fmla="*/ 0 h 2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1162" h="232913">
                <a:moveTo>
                  <a:pt x="0" y="43132"/>
                </a:moveTo>
                <a:cubicBezTo>
                  <a:pt x="14377" y="48883"/>
                  <a:pt x="30531" y="51385"/>
                  <a:pt x="43132" y="60385"/>
                </a:cubicBezTo>
                <a:cubicBezTo>
                  <a:pt x="51568" y="66411"/>
                  <a:pt x="51382" y="81120"/>
                  <a:pt x="60384" y="86264"/>
                </a:cubicBezTo>
                <a:cubicBezTo>
                  <a:pt x="73115" y="93538"/>
                  <a:pt x="89139" y="92015"/>
                  <a:pt x="103517" y="94890"/>
                </a:cubicBezTo>
                <a:cubicBezTo>
                  <a:pt x="126521" y="106392"/>
                  <a:pt x="147421" y="123817"/>
                  <a:pt x="172528" y="129396"/>
                </a:cubicBezTo>
                <a:lnTo>
                  <a:pt x="250166" y="146649"/>
                </a:lnTo>
                <a:cubicBezTo>
                  <a:pt x="261718" y="149315"/>
                  <a:pt x="273046" y="152950"/>
                  <a:pt x="284671" y="155275"/>
                </a:cubicBezTo>
                <a:cubicBezTo>
                  <a:pt x="301822" y="158705"/>
                  <a:pt x="319327" y="160237"/>
                  <a:pt x="336430" y="163902"/>
                </a:cubicBezTo>
                <a:cubicBezTo>
                  <a:pt x="359615" y="168870"/>
                  <a:pt x="405441" y="181154"/>
                  <a:pt x="405441" y="181154"/>
                </a:cubicBezTo>
                <a:cubicBezTo>
                  <a:pt x="448041" y="209554"/>
                  <a:pt x="414760" y="192111"/>
                  <a:pt x="474452" y="207034"/>
                </a:cubicBezTo>
                <a:cubicBezTo>
                  <a:pt x="483274" y="209239"/>
                  <a:pt x="491472" y="213615"/>
                  <a:pt x="500332" y="215660"/>
                </a:cubicBezTo>
                <a:cubicBezTo>
                  <a:pt x="528905" y="222254"/>
                  <a:pt x="557841" y="227162"/>
                  <a:pt x="586596" y="232913"/>
                </a:cubicBezTo>
                <a:lnTo>
                  <a:pt x="1069675" y="215660"/>
                </a:lnTo>
                <a:cubicBezTo>
                  <a:pt x="1104181" y="209909"/>
                  <a:pt x="1139162" y="206509"/>
                  <a:pt x="1173192" y="198407"/>
                </a:cubicBezTo>
                <a:cubicBezTo>
                  <a:pt x="1493549" y="122132"/>
                  <a:pt x="1101100" y="202473"/>
                  <a:pt x="1293962" y="163902"/>
                </a:cubicBezTo>
                <a:cubicBezTo>
                  <a:pt x="1369792" y="113348"/>
                  <a:pt x="1299147" y="154600"/>
                  <a:pt x="1492369" y="129396"/>
                </a:cubicBezTo>
                <a:cubicBezTo>
                  <a:pt x="1533434" y="124039"/>
                  <a:pt x="1504583" y="118346"/>
                  <a:pt x="1544128" y="103517"/>
                </a:cubicBezTo>
                <a:cubicBezTo>
                  <a:pt x="1557857" y="98369"/>
                  <a:pt x="1572883" y="97766"/>
                  <a:pt x="1587260" y="94890"/>
                </a:cubicBezTo>
                <a:cubicBezTo>
                  <a:pt x="1595886" y="89139"/>
                  <a:pt x="1603665" y="81848"/>
                  <a:pt x="1613139" y="77637"/>
                </a:cubicBezTo>
                <a:cubicBezTo>
                  <a:pt x="1640133" y="65640"/>
                  <a:pt x="1670732" y="58926"/>
                  <a:pt x="1699403" y="51758"/>
                </a:cubicBezTo>
                <a:cubicBezTo>
                  <a:pt x="1708030" y="40256"/>
                  <a:pt x="1715116" y="27418"/>
                  <a:pt x="1725283" y="17252"/>
                </a:cubicBezTo>
                <a:cubicBezTo>
                  <a:pt x="1732614" y="9921"/>
                  <a:pt x="1751162" y="0"/>
                  <a:pt x="1751162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996295" y="5119759"/>
            <a:ext cx="1718650" cy="232913"/>
          </a:xfrm>
          <a:custGeom>
            <a:avLst/>
            <a:gdLst>
              <a:gd name="connsiteX0" fmla="*/ 0 w 1751162"/>
              <a:gd name="connsiteY0" fmla="*/ 43132 h 232913"/>
              <a:gd name="connsiteX1" fmla="*/ 43132 w 1751162"/>
              <a:gd name="connsiteY1" fmla="*/ 60385 h 232913"/>
              <a:gd name="connsiteX2" fmla="*/ 60384 w 1751162"/>
              <a:gd name="connsiteY2" fmla="*/ 86264 h 232913"/>
              <a:gd name="connsiteX3" fmla="*/ 103517 w 1751162"/>
              <a:gd name="connsiteY3" fmla="*/ 94890 h 232913"/>
              <a:gd name="connsiteX4" fmla="*/ 172528 w 1751162"/>
              <a:gd name="connsiteY4" fmla="*/ 129396 h 232913"/>
              <a:gd name="connsiteX5" fmla="*/ 250166 w 1751162"/>
              <a:gd name="connsiteY5" fmla="*/ 146649 h 232913"/>
              <a:gd name="connsiteX6" fmla="*/ 284671 w 1751162"/>
              <a:gd name="connsiteY6" fmla="*/ 155275 h 232913"/>
              <a:gd name="connsiteX7" fmla="*/ 336430 w 1751162"/>
              <a:gd name="connsiteY7" fmla="*/ 163902 h 232913"/>
              <a:gd name="connsiteX8" fmla="*/ 405441 w 1751162"/>
              <a:gd name="connsiteY8" fmla="*/ 181154 h 232913"/>
              <a:gd name="connsiteX9" fmla="*/ 474452 w 1751162"/>
              <a:gd name="connsiteY9" fmla="*/ 207034 h 232913"/>
              <a:gd name="connsiteX10" fmla="*/ 500332 w 1751162"/>
              <a:gd name="connsiteY10" fmla="*/ 215660 h 232913"/>
              <a:gd name="connsiteX11" fmla="*/ 586596 w 1751162"/>
              <a:gd name="connsiteY11" fmla="*/ 232913 h 232913"/>
              <a:gd name="connsiteX12" fmla="*/ 1069675 w 1751162"/>
              <a:gd name="connsiteY12" fmla="*/ 215660 h 232913"/>
              <a:gd name="connsiteX13" fmla="*/ 1173192 w 1751162"/>
              <a:gd name="connsiteY13" fmla="*/ 198407 h 232913"/>
              <a:gd name="connsiteX14" fmla="*/ 1293962 w 1751162"/>
              <a:gd name="connsiteY14" fmla="*/ 163902 h 232913"/>
              <a:gd name="connsiteX15" fmla="*/ 1492369 w 1751162"/>
              <a:gd name="connsiteY15" fmla="*/ 129396 h 232913"/>
              <a:gd name="connsiteX16" fmla="*/ 1544128 w 1751162"/>
              <a:gd name="connsiteY16" fmla="*/ 103517 h 232913"/>
              <a:gd name="connsiteX17" fmla="*/ 1587260 w 1751162"/>
              <a:gd name="connsiteY17" fmla="*/ 94890 h 232913"/>
              <a:gd name="connsiteX18" fmla="*/ 1613139 w 1751162"/>
              <a:gd name="connsiteY18" fmla="*/ 77637 h 232913"/>
              <a:gd name="connsiteX19" fmla="*/ 1699403 w 1751162"/>
              <a:gd name="connsiteY19" fmla="*/ 51758 h 232913"/>
              <a:gd name="connsiteX20" fmla="*/ 1725283 w 1751162"/>
              <a:gd name="connsiteY20" fmla="*/ 17252 h 232913"/>
              <a:gd name="connsiteX21" fmla="*/ 1751162 w 1751162"/>
              <a:gd name="connsiteY21" fmla="*/ 0 h 2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1162" h="232913">
                <a:moveTo>
                  <a:pt x="0" y="43132"/>
                </a:moveTo>
                <a:cubicBezTo>
                  <a:pt x="14377" y="48883"/>
                  <a:pt x="30531" y="51385"/>
                  <a:pt x="43132" y="60385"/>
                </a:cubicBezTo>
                <a:cubicBezTo>
                  <a:pt x="51568" y="66411"/>
                  <a:pt x="51382" y="81120"/>
                  <a:pt x="60384" y="86264"/>
                </a:cubicBezTo>
                <a:cubicBezTo>
                  <a:pt x="73115" y="93538"/>
                  <a:pt x="89139" y="92015"/>
                  <a:pt x="103517" y="94890"/>
                </a:cubicBezTo>
                <a:cubicBezTo>
                  <a:pt x="126521" y="106392"/>
                  <a:pt x="147421" y="123817"/>
                  <a:pt x="172528" y="129396"/>
                </a:cubicBezTo>
                <a:lnTo>
                  <a:pt x="250166" y="146649"/>
                </a:lnTo>
                <a:cubicBezTo>
                  <a:pt x="261718" y="149315"/>
                  <a:pt x="273046" y="152950"/>
                  <a:pt x="284671" y="155275"/>
                </a:cubicBezTo>
                <a:cubicBezTo>
                  <a:pt x="301822" y="158705"/>
                  <a:pt x="319327" y="160237"/>
                  <a:pt x="336430" y="163902"/>
                </a:cubicBezTo>
                <a:cubicBezTo>
                  <a:pt x="359615" y="168870"/>
                  <a:pt x="405441" y="181154"/>
                  <a:pt x="405441" y="181154"/>
                </a:cubicBezTo>
                <a:cubicBezTo>
                  <a:pt x="448041" y="209554"/>
                  <a:pt x="414760" y="192111"/>
                  <a:pt x="474452" y="207034"/>
                </a:cubicBezTo>
                <a:cubicBezTo>
                  <a:pt x="483274" y="209239"/>
                  <a:pt x="491472" y="213615"/>
                  <a:pt x="500332" y="215660"/>
                </a:cubicBezTo>
                <a:cubicBezTo>
                  <a:pt x="528905" y="222254"/>
                  <a:pt x="557841" y="227162"/>
                  <a:pt x="586596" y="232913"/>
                </a:cubicBezTo>
                <a:lnTo>
                  <a:pt x="1069675" y="215660"/>
                </a:lnTo>
                <a:cubicBezTo>
                  <a:pt x="1104181" y="209909"/>
                  <a:pt x="1139162" y="206509"/>
                  <a:pt x="1173192" y="198407"/>
                </a:cubicBezTo>
                <a:cubicBezTo>
                  <a:pt x="1493549" y="122132"/>
                  <a:pt x="1101100" y="202473"/>
                  <a:pt x="1293962" y="163902"/>
                </a:cubicBezTo>
                <a:cubicBezTo>
                  <a:pt x="1369792" y="113348"/>
                  <a:pt x="1299147" y="154600"/>
                  <a:pt x="1492369" y="129396"/>
                </a:cubicBezTo>
                <a:cubicBezTo>
                  <a:pt x="1533434" y="124039"/>
                  <a:pt x="1504583" y="118346"/>
                  <a:pt x="1544128" y="103517"/>
                </a:cubicBezTo>
                <a:cubicBezTo>
                  <a:pt x="1557857" y="98369"/>
                  <a:pt x="1572883" y="97766"/>
                  <a:pt x="1587260" y="94890"/>
                </a:cubicBezTo>
                <a:cubicBezTo>
                  <a:pt x="1595886" y="89139"/>
                  <a:pt x="1603665" y="81848"/>
                  <a:pt x="1613139" y="77637"/>
                </a:cubicBezTo>
                <a:cubicBezTo>
                  <a:pt x="1640133" y="65640"/>
                  <a:pt x="1670732" y="58926"/>
                  <a:pt x="1699403" y="51758"/>
                </a:cubicBezTo>
                <a:cubicBezTo>
                  <a:pt x="1708030" y="40256"/>
                  <a:pt x="1715116" y="27418"/>
                  <a:pt x="1725283" y="17252"/>
                </a:cubicBezTo>
                <a:cubicBezTo>
                  <a:pt x="1732614" y="9921"/>
                  <a:pt x="1751162" y="0"/>
                  <a:pt x="1751162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olný tvar 13"/>
          <p:cNvSpPr/>
          <p:nvPr/>
        </p:nvSpPr>
        <p:spPr>
          <a:xfrm>
            <a:off x="1011918" y="4115822"/>
            <a:ext cx="1751162" cy="232913"/>
          </a:xfrm>
          <a:custGeom>
            <a:avLst/>
            <a:gdLst>
              <a:gd name="connsiteX0" fmla="*/ 0 w 1751162"/>
              <a:gd name="connsiteY0" fmla="*/ 43132 h 232913"/>
              <a:gd name="connsiteX1" fmla="*/ 43132 w 1751162"/>
              <a:gd name="connsiteY1" fmla="*/ 60385 h 232913"/>
              <a:gd name="connsiteX2" fmla="*/ 60384 w 1751162"/>
              <a:gd name="connsiteY2" fmla="*/ 86264 h 232913"/>
              <a:gd name="connsiteX3" fmla="*/ 103517 w 1751162"/>
              <a:gd name="connsiteY3" fmla="*/ 94890 h 232913"/>
              <a:gd name="connsiteX4" fmla="*/ 172528 w 1751162"/>
              <a:gd name="connsiteY4" fmla="*/ 129396 h 232913"/>
              <a:gd name="connsiteX5" fmla="*/ 250166 w 1751162"/>
              <a:gd name="connsiteY5" fmla="*/ 146649 h 232913"/>
              <a:gd name="connsiteX6" fmla="*/ 284671 w 1751162"/>
              <a:gd name="connsiteY6" fmla="*/ 155275 h 232913"/>
              <a:gd name="connsiteX7" fmla="*/ 336430 w 1751162"/>
              <a:gd name="connsiteY7" fmla="*/ 163902 h 232913"/>
              <a:gd name="connsiteX8" fmla="*/ 405441 w 1751162"/>
              <a:gd name="connsiteY8" fmla="*/ 181154 h 232913"/>
              <a:gd name="connsiteX9" fmla="*/ 474452 w 1751162"/>
              <a:gd name="connsiteY9" fmla="*/ 207034 h 232913"/>
              <a:gd name="connsiteX10" fmla="*/ 500332 w 1751162"/>
              <a:gd name="connsiteY10" fmla="*/ 215660 h 232913"/>
              <a:gd name="connsiteX11" fmla="*/ 586596 w 1751162"/>
              <a:gd name="connsiteY11" fmla="*/ 232913 h 232913"/>
              <a:gd name="connsiteX12" fmla="*/ 1069675 w 1751162"/>
              <a:gd name="connsiteY12" fmla="*/ 215660 h 232913"/>
              <a:gd name="connsiteX13" fmla="*/ 1173192 w 1751162"/>
              <a:gd name="connsiteY13" fmla="*/ 198407 h 232913"/>
              <a:gd name="connsiteX14" fmla="*/ 1293962 w 1751162"/>
              <a:gd name="connsiteY14" fmla="*/ 163902 h 232913"/>
              <a:gd name="connsiteX15" fmla="*/ 1492369 w 1751162"/>
              <a:gd name="connsiteY15" fmla="*/ 129396 h 232913"/>
              <a:gd name="connsiteX16" fmla="*/ 1544128 w 1751162"/>
              <a:gd name="connsiteY16" fmla="*/ 103517 h 232913"/>
              <a:gd name="connsiteX17" fmla="*/ 1587260 w 1751162"/>
              <a:gd name="connsiteY17" fmla="*/ 94890 h 232913"/>
              <a:gd name="connsiteX18" fmla="*/ 1613139 w 1751162"/>
              <a:gd name="connsiteY18" fmla="*/ 77637 h 232913"/>
              <a:gd name="connsiteX19" fmla="*/ 1699403 w 1751162"/>
              <a:gd name="connsiteY19" fmla="*/ 51758 h 232913"/>
              <a:gd name="connsiteX20" fmla="*/ 1725283 w 1751162"/>
              <a:gd name="connsiteY20" fmla="*/ 17252 h 232913"/>
              <a:gd name="connsiteX21" fmla="*/ 1751162 w 1751162"/>
              <a:gd name="connsiteY21" fmla="*/ 0 h 2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1162" h="232913">
                <a:moveTo>
                  <a:pt x="0" y="43132"/>
                </a:moveTo>
                <a:cubicBezTo>
                  <a:pt x="14377" y="48883"/>
                  <a:pt x="30531" y="51385"/>
                  <a:pt x="43132" y="60385"/>
                </a:cubicBezTo>
                <a:cubicBezTo>
                  <a:pt x="51568" y="66411"/>
                  <a:pt x="51382" y="81120"/>
                  <a:pt x="60384" y="86264"/>
                </a:cubicBezTo>
                <a:cubicBezTo>
                  <a:pt x="73115" y="93538"/>
                  <a:pt x="89139" y="92015"/>
                  <a:pt x="103517" y="94890"/>
                </a:cubicBezTo>
                <a:cubicBezTo>
                  <a:pt x="126521" y="106392"/>
                  <a:pt x="147421" y="123817"/>
                  <a:pt x="172528" y="129396"/>
                </a:cubicBezTo>
                <a:lnTo>
                  <a:pt x="250166" y="146649"/>
                </a:lnTo>
                <a:cubicBezTo>
                  <a:pt x="261718" y="149315"/>
                  <a:pt x="273046" y="152950"/>
                  <a:pt x="284671" y="155275"/>
                </a:cubicBezTo>
                <a:cubicBezTo>
                  <a:pt x="301822" y="158705"/>
                  <a:pt x="319327" y="160237"/>
                  <a:pt x="336430" y="163902"/>
                </a:cubicBezTo>
                <a:cubicBezTo>
                  <a:pt x="359615" y="168870"/>
                  <a:pt x="405441" y="181154"/>
                  <a:pt x="405441" y="181154"/>
                </a:cubicBezTo>
                <a:cubicBezTo>
                  <a:pt x="448041" y="209554"/>
                  <a:pt x="414760" y="192111"/>
                  <a:pt x="474452" y="207034"/>
                </a:cubicBezTo>
                <a:cubicBezTo>
                  <a:pt x="483274" y="209239"/>
                  <a:pt x="491472" y="213615"/>
                  <a:pt x="500332" y="215660"/>
                </a:cubicBezTo>
                <a:cubicBezTo>
                  <a:pt x="528905" y="222254"/>
                  <a:pt x="557841" y="227162"/>
                  <a:pt x="586596" y="232913"/>
                </a:cubicBezTo>
                <a:lnTo>
                  <a:pt x="1069675" y="215660"/>
                </a:lnTo>
                <a:cubicBezTo>
                  <a:pt x="1104181" y="209909"/>
                  <a:pt x="1139162" y="206509"/>
                  <a:pt x="1173192" y="198407"/>
                </a:cubicBezTo>
                <a:cubicBezTo>
                  <a:pt x="1493549" y="122132"/>
                  <a:pt x="1101100" y="202473"/>
                  <a:pt x="1293962" y="163902"/>
                </a:cubicBezTo>
                <a:cubicBezTo>
                  <a:pt x="1369792" y="113348"/>
                  <a:pt x="1299147" y="154600"/>
                  <a:pt x="1492369" y="129396"/>
                </a:cubicBezTo>
                <a:cubicBezTo>
                  <a:pt x="1533434" y="124039"/>
                  <a:pt x="1504583" y="118346"/>
                  <a:pt x="1544128" y="103517"/>
                </a:cubicBezTo>
                <a:cubicBezTo>
                  <a:pt x="1557857" y="98369"/>
                  <a:pt x="1572883" y="97766"/>
                  <a:pt x="1587260" y="94890"/>
                </a:cubicBezTo>
                <a:cubicBezTo>
                  <a:pt x="1595886" y="89139"/>
                  <a:pt x="1603665" y="81848"/>
                  <a:pt x="1613139" y="77637"/>
                </a:cubicBezTo>
                <a:cubicBezTo>
                  <a:pt x="1640133" y="65640"/>
                  <a:pt x="1670732" y="58926"/>
                  <a:pt x="1699403" y="51758"/>
                </a:cubicBezTo>
                <a:cubicBezTo>
                  <a:pt x="1708030" y="40256"/>
                  <a:pt x="1715116" y="27418"/>
                  <a:pt x="1725283" y="17252"/>
                </a:cubicBezTo>
                <a:cubicBezTo>
                  <a:pt x="1732614" y="9921"/>
                  <a:pt x="1751162" y="0"/>
                  <a:pt x="1751162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 14"/>
          <p:cNvSpPr/>
          <p:nvPr/>
        </p:nvSpPr>
        <p:spPr>
          <a:xfrm>
            <a:off x="1033923" y="3999365"/>
            <a:ext cx="1751162" cy="232913"/>
          </a:xfrm>
          <a:custGeom>
            <a:avLst/>
            <a:gdLst>
              <a:gd name="connsiteX0" fmla="*/ 0 w 1751162"/>
              <a:gd name="connsiteY0" fmla="*/ 43132 h 232913"/>
              <a:gd name="connsiteX1" fmla="*/ 43132 w 1751162"/>
              <a:gd name="connsiteY1" fmla="*/ 60385 h 232913"/>
              <a:gd name="connsiteX2" fmla="*/ 60384 w 1751162"/>
              <a:gd name="connsiteY2" fmla="*/ 86264 h 232913"/>
              <a:gd name="connsiteX3" fmla="*/ 103517 w 1751162"/>
              <a:gd name="connsiteY3" fmla="*/ 94890 h 232913"/>
              <a:gd name="connsiteX4" fmla="*/ 172528 w 1751162"/>
              <a:gd name="connsiteY4" fmla="*/ 129396 h 232913"/>
              <a:gd name="connsiteX5" fmla="*/ 250166 w 1751162"/>
              <a:gd name="connsiteY5" fmla="*/ 146649 h 232913"/>
              <a:gd name="connsiteX6" fmla="*/ 284671 w 1751162"/>
              <a:gd name="connsiteY6" fmla="*/ 155275 h 232913"/>
              <a:gd name="connsiteX7" fmla="*/ 336430 w 1751162"/>
              <a:gd name="connsiteY7" fmla="*/ 163902 h 232913"/>
              <a:gd name="connsiteX8" fmla="*/ 405441 w 1751162"/>
              <a:gd name="connsiteY8" fmla="*/ 181154 h 232913"/>
              <a:gd name="connsiteX9" fmla="*/ 474452 w 1751162"/>
              <a:gd name="connsiteY9" fmla="*/ 207034 h 232913"/>
              <a:gd name="connsiteX10" fmla="*/ 500332 w 1751162"/>
              <a:gd name="connsiteY10" fmla="*/ 215660 h 232913"/>
              <a:gd name="connsiteX11" fmla="*/ 586596 w 1751162"/>
              <a:gd name="connsiteY11" fmla="*/ 232913 h 232913"/>
              <a:gd name="connsiteX12" fmla="*/ 1069675 w 1751162"/>
              <a:gd name="connsiteY12" fmla="*/ 215660 h 232913"/>
              <a:gd name="connsiteX13" fmla="*/ 1173192 w 1751162"/>
              <a:gd name="connsiteY13" fmla="*/ 198407 h 232913"/>
              <a:gd name="connsiteX14" fmla="*/ 1293962 w 1751162"/>
              <a:gd name="connsiteY14" fmla="*/ 163902 h 232913"/>
              <a:gd name="connsiteX15" fmla="*/ 1492369 w 1751162"/>
              <a:gd name="connsiteY15" fmla="*/ 129396 h 232913"/>
              <a:gd name="connsiteX16" fmla="*/ 1544128 w 1751162"/>
              <a:gd name="connsiteY16" fmla="*/ 103517 h 232913"/>
              <a:gd name="connsiteX17" fmla="*/ 1587260 w 1751162"/>
              <a:gd name="connsiteY17" fmla="*/ 94890 h 232913"/>
              <a:gd name="connsiteX18" fmla="*/ 1613139 w 1751162"/>
              <a:gd name="connsiteY18" fmla="*/ 77637 h 232913"/>
              <a:gd name="connsiteX19" fmla="*/ 1699403 w 1751162"/>
              <a:gd name="connsiteY19" fmla="*/ 51758 h 232913"/>
              <a:gd name="connsiteX20" fmla="*/ 1725283 w 1751162"/>
              <a:gd name="connsiteY20" fmla="*/ 17252 h 232913"/>
              <a:gd name="connsiteX21" fmla="*/ 1751162 w 1751162"/>
              <a:gd name="connsiteY21" fmla="*/ 0 h 2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1162" h="232913">
                <a:moveTo>
                  <a:pt x="0" y="43132"/>
                </a:moveTo>
                <a:cubicBezTo>
                  <a:pt x="14377" y="48883"/>
                  <a:pt x="30531" y="51385"/>
                  <a:pt x="43132" y="60385"/>
                </a:cubicBezTo>
                <a:cubicBezTo>
                  <a:pt x="51568" y="66411"/>
                  <a:pt x="51382" y="81120"/>
                  <a:pt x="60384" y="86264"/>
                </a:cubicBezTo>
                <a:cubicBezTo>
                  <a:pt x="73115" y="93538"/>
                  <a:pt x="89139" y="92015"/>
                  <a:pt x="103517" y="94890"/>
                </a:cubicBezTo>
                <a:cubicBezTo>
                  <a:pt x="126521" y="106392"/>
                  <a:pt x="147421" y="123817"/>
                  <a:pt x="172528" y="129396"/>
                </a:cubicBezTo>
                <a:lnTo>
                  <a:pt x="250166" y="146649"/>
                </a:lnTo>
                <a:cubicBezTo>
                  <a:pt x="261718" y="149315"/>
                  <a:pt x="273046" y="152950"/>
                  <a:pt x="284671" y="155275"/>
                </a:cubicBezTo>
                <a:cubicBezTo>
                  <a:pt x="301822" y="158705"/>
                  <a:pt x="319327" y="160237"/>
                  <a:pt x="336430" y="163902"/>
                </a:cubicBezTo>
                <a:cubicBezTo>
                  <a:pt x="359615" y="168870"/>
                  <a:pt x="405441" y="181154"/>
                  <a:pt x="405441" y="181154"/>
                </a:cubicBezTo>
                <a:cubicBezTo>
                  <a:pt x="448041" y="209554"/>
                  <a:pt x="414760" y="192111"/>
                  <a:pt x="474452" y="207034"/>
                </a:cubicBezTo>
                <a:cubicBezTo>
                  <a:pt x="483274" y="209239"/>
                  <a:pt x="491472" y="213615"/>
                  <a:pt x="500332" y="215660"/>
                </a:cubicBezTo>
                <a:cubicBezTo>
                  <a:pt x="528905" y="222254"/>
                  <a:pt x="557841" y="227162"/>
                  <a:pt x="586596" y="232913"/>
                </a:cubicBezTo>
                <a:lnTo>
                  <a:pt x="1069675" y="215660"/>
                </a:lnTo>
                <a:cubicBezTo>
                  <a:pt x="1104181" y="209909"/>
                  <a:pt x="1139162" y="206509"/>
                  <a:pt x="1173192" y="198407"/>
                </a:cubicBezTo>
                <a:cubicBezTo>
                  <a:pt x="1493549" y="122132"/>
                  <a:pt x="1101100" y="202473"/>
                  <a:pt x="1293962" y="163902"/>
                </a:cubicBezTo>
                <a:cubicBezTo>
                  <a:pt x="1369792" y="113348"/>
                  <a:pt x="1299147" y="154600"/>
                  <a:pt x="1492369" y="129396"/>
                </a:cubicBezTo>
                <a:cubicBezTo>
                  <a:pt x="1533434" y="124039"/>
                  <a:pt x="1504583" y="118346"/>
                  <a:pt x="1544128" y="103517"/>
                </a:cubicBezTo>
                <a:cubicBezTo>
                  <a:pt x="1557857" y="98369"/>
                  <a:pt x="1572883" y="97766"/>
                  <a:pt x="1587260" y="94890"/>
                </a:cubicBezTo>
                <a:cubicBezTo>
                  <a:pt x="1595886" y="89139"/>
                  <a:pt x="1603665" y="81848"/>
                  <a:pt x="1613139" y="77637"/>
                </a:cubicBezTo>
                <a:cubicBezTo>
                  <a:pt x="1640133" y="65640"/>
                  <a:pt x="1670732" y="58926"/>
                  <a:pt x="1699403" y="51758"/>
                </a:cubicBezTo>
                <a:cubicBezTo>
                  <a:pt x="1708030" y="40256"/>
                  <a:pt x="1715116" y="27418"/>
                  <a:pt x="1725283" y="17252"/>
                </a:cubicBezTo>
                <a:cubicBezTo>
                  <a:pt x="1732614" y="9921"/>
                  <a:pt x="1751162" y="0"/>
                  <a:pt x="1751162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 15"/>
          <p:cNvSpPr/>
          <p:nvPr/>
        </p:nvSpPr>
        <p:spPr>
          <a:xfrm>
            <a:off x="1042825" y="3146232"/>
            <a:ext cx="1819866" cy="232913"/>
          </a:xfrm>
          <a:custGeom>
            <a:avLst/>
            <a:gdLst>
              <a:gd name="connsiteX0" fmla="*/ 0 w 1751162"/>
              <a:gd name="connsiteY0" fmla="*/ 43132 h 232913"/>
              <a:gd name="connsiteX1" fmla="*/ 43132 w 1751162"/>
              <a:gd name="connsiteY1" fmla="*/ 60385 h 232913"/>
              <a:gd name="connsiteX2" fmla="*/ 60384 w 1751162"/>
              <a:gd name="connsiteY2" fmla="*/ 86264 h 232913"/>
              <a:gd name="connsiteX3" fmla="*/ 103517 w 1751162"/>
              <a:gd name="connsiteY3" fmla="*/ 94890 h 232913"/>
              <a:gd name="connsiteX4" fmla="*/ 172528 w 1751162"/>
              <a:gd name="connsiteY4" fmla="*/ 129396 h 232913"/>
              <a:gd name="connsiteX5" fmla="*/ 250166 w 1751162"/>
              <a:gd name="connsiteY5" fmla="*/ 146649 h 232913"/>
              <a:gd name="connsiteX6" fmla="*/ 284671 w 1751162"/>
              <a:gd name="connsiteY6" fmla="*/ 155275 h 232913"/>
              <a:gd name="connsiteX7" fmla="*/ 336430 w 1751162"/>
              <a:gd name="connsiteY7" fmla="*/ 163902 h 232913"/>
              <a:gd name="connsiteX8" fmla="*/ 405441 w 1751162"/>
              <a:gd name="connsiteY8" fmla="*/ 181154 h 232913"/>
              <a:gd name="connsiteX9" fmla="*/ 474452 w 1751162"/>
              <a:gd name="connsiteY9" fmla="*/ 207034 h 232913"/>
              <a:gd name="connsiteX10" fmla="*/ 500332 w 1751162"/>
              <a:gd name="connsiteY10" fmla="*/ 215660 h 232913"/>
              <a:gd name="connsiteX11" fmla="*/ 586596 w 1751162"/>
              <a:gd name="connsiteY11" fmla="*/ 232913 h 232913"/>
              <a:gd name="connsiteX12" fmla="*/ 1069675 w 1751162"/>
              <a:gd name="connsiteY12" fmla="*/ 215660 h 232913"/>
              <a:gd name="connsiteX13" fmla="*/ 1173192 w 1751162"/>
              <a:gd name="connsiteY13" fmla="*/ 198407 h 232913"/>
              <a:gd name="connsiteX14" fmla="*/ 1293962 w 1751162"/>
              <a:gd name="connsiteY14" fmla="*/ 163902 h 232913"/>
              <a:gd name="connsiteX15" fmla="*/ 1492369 w 1751162"/>
              <a:gd name="connsiteY15" fmla="*/ 129396 h 232913"/>
              <a:gd name="connsiteX16" fmla="*/ 1544128 w 1751162"/>
              <a:gd name="connsiteY16" fmla="*/ 103517 h 232913"/>
              <a:gd name="connsiteX17" fmla="*/ 1587260 w 1751162"/>
              <a:gd name="connsiteY17" fmla="*/ 94890 h 232913"/>
              <a:gd name="connsiteX18" fmla="*/ 1613139 w 1751162"/>
              <a:gd name="connsiteY18" fmla="*/ 77637 h 232913"/>
              <a:gd name="connsiteX19" fmla="*/ 1699403 w 1751162"/>
              <a:gd name="connsiteY19" fmla="*/ 51758 h 232913"/>
              <a:gd name="connsiteX20" fmla="*/ 1725283 w 1751162"/>
              <a:gd name="connsiteY20" fmla="*/ 17252 h 232913"/>
              <a:gd name="connsiteX21" fmla="*/ 1751162 w 1751162"/>
              <a:gd name="connsiteY21" fmla="*/ 0 h 2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1162" h="232913">
                <a:moveTo>
                  <a:pt x="0" y="43132"/>
                </a:moveTo>
                <a:cubicBezTo>
                  <a:pt x="14377" y="48883"/>
                  <a:pt x="30531" y="51385"/>
                  <a:pt x="43132" y="60385"/>
                </a:cubicBezTo>
                <a:cubicBezTo>
                  <a:pt x="51568" y="66411"/>
                  <a:pt x="51382" y="81120"/>
                  <a:pt x="60384" y="86264"/>
                </a:cubicBezTo>
                <a:cubicBezTo>
                  <a:pt x="73115" y="93538"/>
                  <a:pt x="89139" y="92015"/>
                  <a:pt x="103517" y="94890"/>
                </a:cubicBezTo>
                <a:cubicBezTo>
                  <a:pt x="126521" y="106392"/>
                  <a:pt x="147421" y="123817"/>
                  <a:pt x="172528" y="129396"/>
                </a:cubicBezTo>
                <a:lnTo>
                  <a:pt x="250166" y="146649"/>
                </a:lnTo>
                <a:cubicBezTo>
                  <a:pt x="261718" y="149315"/>
                  <a:pt x="273046" y="152950"/>
                  <a:pt x="284671" y="155275"/>
                </a:cubicBezTo>
                <a:cubicBezTo>
                  <a:pt x="301822" y="158705"/>
                  <a:pt x="319327" y="160237"/>
                  <a:pt x="336430" y="163902"/>
                </a:cubicBezTo>
                <a:cubicBezTo>
                  <a:pt x="359615" y="168870"/>
                  <a:pt x="405441" y="181154"/>
                  <a:pt x="405441" y="181154"/>
                </a:cubicBezTo>
                <a:cubicBezTo>
                  <a:pt x="448041" y="209554"/>
                  <a:pt x="414760" y="192111"/>
                  <a:pt x="474452" y="207034"/>
                </a:cubicBezTo>
                <a:cubicBezTo>
                  <a:pt x="483274" y="209239"/>
                  <a:pt x="491472" y="213615"/>
                  <a:pt x="500332" y="215660"/>
                </a:cubicBezTo>
                <a:cubicBezTo>
                  <a:pt x="528905" y="222254"/>
                  <a:pt x="557841" y="227162"/>
                  <a:pt x="586596" y="232913"/>
                </a:cubicBezTo>
                <a:lnTo>
                  <a:pt x="1069675" y="215660"/>
                </a:lnTo>
                <a:cubicBezTo>
                  <a:pt x="1104181" y="209909"/>
                  <a:pt x="1139162" y="206509"/>
                  <a:pt x="1173192" y="198407"/>
                </a:cubicBezTo>
                <a:cubicBezTo>
                  <a:pt x="1493549" y="122132"/>
                  <a:pt x="1101100" y="202473"/>
                  <a:pt x="1293962" y="163902"/>
                </a:cubicBezTo>
                <a:cubicBezTo>
                  <a:pt x="1369792" y="113348"/>
                  <a:pt x="1299147" y="154600"/>
                  <a:pt x="1492369" y="129396"/>
                </a:cubicBezTo>
                <a:cubicBezTo>
                  <a:pt x="1533434" y="124039"/>
                  <a:pt x="1504583" y="118346"/>
                  <a:pt x="1544128" y="103517"/>
                </a:cubicBezTo>
                <a:cubicBezTo>
                  <a:pt x="1557857" y="98369"/>
                  <a:pt x="1572883" y="97766"/>
                  <a:pt x="1587260" y="94890"/>
                </a:cubicBezTo>
                <a:cubicBezTo>
                  <a:pt x="1595886" y="89139"/>
                  <a:pt x="1603665" y="81848"/>
                  <a:pt x="1613139" y="77637"/>
                </a:cubicBezTo>
                <a:cubicBezTo>
                  <a:pt x="1640133" y="65640"/>
                  <a:pt x="1670732" y="58926"/>
                  <a:pt x="1699403" y="51758"/>
                </a:cubicBezTo>
                <a:cubicBezTo>
                  <a:pt x="1708030" y="40256"/>
                  <a:pt x="1715116" y="27418"/>
                  <a:pt x="1725283" y="17252"/>
                </a:cubicBezTo>
                <a:cubicBezTo>
                  <a:pt x="1732614" y="9921"/>
                  <a:pt x="1751162" y="0"/>
                  <a:pt x="1751162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olný tvar 16"/>
          <p:cNvSpPr/>
          <p:nvPr/>
        </p:nvSpPr>
        <p:spPr>
          <a:xfrm>
            <a:off x="1042825" y="3761479"/>
            <a:ext cx="1742260" cy="232913"/>
          </a:xfrm>
          <a:custGeom>
            <a:avLst/>
            <a:gdLst>
              <a:gd name="connsiteX0" fmla="*/ 0 w 1751162"/>
              <a:gd name="connsiteY0" fmla="*/ 43132 h 232913"/>
              <a:gd name="connsiteX1" fmla="*/ 43132 w 1751162"/>
              <a:gd name="connsiteY1" fmla="*/ 60385 h 232913"/>
              <a:gd name="connsiteX2" fmla="*/ 60384 w 1751162"/>
              <a:gd name="connsiteY2" fmla="*/ 86264 h 232913"/>
              <a:gd name="connsiteX3" fmla="*/ 103517 w 1751162"/>
              <a:gd name="connsiteY3" fmla="*/ 94890 h 232913"/>
              <a:gd name="connsiteX4" fmla="*/ 172528 w 1751162"/>
              <a:gd name="connsiteY4" fmla="*/ 129396 h 232913"/>
              <a:gd name="connsiteX5" fmla="*/ 250166 w 1751162"/>
              <a:gd name="connsiteY5" fmla="*/ 146649 h 232913"/>
              <a:gd name="connsiteX6" fmla="*/ 284671 w 1751162"/>
              <a:gd name="connsiteY6" fmla="*/ 155275 h 232913"/>
              <a:gd name="connsiteX7" fmla="*/ 336430 w 1751162"/>
              <a:gd name="connsiteY7" fmla="*/ 163902 h 232913"/>
              <a:gd name="connsiteX8" fmla="*/ 405441 w 1751162"/>
              <a:gd name="connsiteY8" fmla="*/ 181154 h 232913"/>
              <a:gd name="connsiteX9" fmla="*/ 474452 w 1751162"/>
              <a:gd name="connsiteY9" fmla="*/ 207034 h 232913"/>
              <a:gd name="connsiteX10" fmla="*/ 500332 w 1751162"/>
              <a:gd name="connsiteY10" fmla="*/ 215660 h 232913"/>
              <a:gd name="connsiteX11" fmla="*/ 586596 w 1751162"/>
              <a:gd name="connsiteY11" fmla="*/ 232913 h 232913"/>
              <a:gd name="connsiteX12" fmla="*/ 1069675 w 1751162"/>
              <a:gd name="connsiteY12" fmla="*/ 215660 h 232913"/>
              <a:gd name="connsiteX13" fmla="*/ 1173192 w 1751162"/>
              <a:gd name="connsiteY13" fmla="*/ 198407 h 232913"/>
              <a:gd name="connsiteX14" fmla="*/ 1293962 w 1751162"/>
              <a:gd name="connsiteY14" fmla="*/ 163902 h 232913"/>
              <a:gd name="connsiteX15" fmla="*/ 1492369 w 1751162"/>
              <a:gd name="connsiteY15" fmla="*/ 129396 h 232913"/>
              <a:gd name="connsiteX16" fmla="*/ 1544128 w 1751162"/>
              <a:gd name="connsiteY16" fmla="*/ 103517 h 232913"/>
              <a:gd name="connsiteX17" fmla="*/ 1587260 w 1751162"/>
              <a:gd name="connsiteY17" fmla="*/ 94890 h 232913"/>
              <a:gd name="connsiteX18" fmla="*/ 1613139 w 1751162"/>
              <a:gd name="connsiteY18" fmla="*/ 77637 h 232913"/>
              <a:gd name="connsiteX19" fmla="*/ 1699403 w 1751162"/>
              <a:gd name="connsiteY19" fmla="*/ 51758 h 232913"/>
              <a:gd name="connsiteX20" fmla="*/ 1725283 w 1751162"/>
              <a:gd name="connsiteY20" fmla="*/ 17252 h 232913"/>
              <a:gd name="connsiteX21" fmla="*/ 1751162 w 1751162"/>
              <a:gd name="connsiteY21" fmla="*/ 0 h 2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51162" h="232913">
                <a:moveTo>
                  <a:pt x="0" y="43132"/>
                </a:moveTo>
                <a:cubicBezTo>
                  <a:pt x="14377" y="48883"/>
                  <a:pt x="30531" y="51385"/>
                  <a:pt x="43132" y="60385"/>
                </a:cubicBezTo>
                <a:cubicBezTo>
                  <a:pt x="51568" y="66411"/>
                  <a:pt x="51382" y="81120"/>
                  <a:pt x="60384" y="86264"/>
                </a:cubicBezTo>
                <a:cubicBezTo>
                  <a:pt x="73115" y="93538"/>
                  <a:pt x="89139" y="92015"/>
                  <a:pt x="103517" y="94890"/>
                </a:cubicBezTo>
                <a:cubicBezTo>
                  <a:pt x="126521" y="106392"/>
                  <a:pt x="147421" y="123817"/>
                  <a:pt x="172528" y="129396"/>
                </a:cubicBezTo>
                <a:lnTo>
                  <a:pt x="250166" y="146649"/>
                </a:lnTo>
                <a:cubicBezTo>
                  <a:pt x="261718" y="149315"/>
                  <a:pt x="273046" y="152950"/>
                  <a:pt x="284671" y="155275"/>
                </a:cubicBezTo>
                <a:cubicBezTo>
                  <a:pt x="301822" y="158705"/>
                  <a:pt x="319327" y="160237"/>
                  <a:pt x="336430" y="163902"/>
                </a:cubicBezTo>
                <a:cubicBezTo>
                  <a:pt x="359615" y="168870"/>
                  <a:pt x="405441" y="181154"/>
                  <a:pt x="405441" y="181154"/>
                </a:cubicBezTo>
                <a:cubicBezTo>
                  <a:pt x="448041" y="209554"/>
                  <a:pt x="414760" y="192111"/>
                  <a:pt x="474452" y="207034"/>
                </a:cubicBezTo>
                <a:cubicBezTo>
                  <a:pt x="483274" y="209239"/>
                  <a:pt x="491472" y="213615"/>
                  <a:pt x="500332" y="215660"/>
                </a:cubicBezTo>
                <a:cubicBezTo>
                  <a:pt x="528905" y="222254"/>
                  <a:pt x="557841" y="227162"/>
                  <a:pt x="586596" y="232913"/>
                </a:cubicBezTo>
                <a:lnTo>
                  <a:pt x="1069675" y="215660"/>
                </a:lnTo>
                <a:cubicBezTo>
                  <a:pt x="1104181" y="209909"/>
                  <a:pt x="1139162" y="206509"/>
                  <a:pt x="1173192" y="198407"/>
                </a:cubicBezTo>
                <a:cubicBezTo>
                  <a:pt x="1493549" y="122132"/>
                  <a:pt x="1101100" y="202473"/>
                  <a:pt x="1293962" y="163902"/>
                </a:cubicBezTo>
                <a:cubicBezTo>
                  <a:pt x="1369792" y="113348"/>
                  <a:pt x="1299147" y="154600"/>
                  <a:pt x="1492369" y="129396"/>
                </a:cubicBezTo>
                <a:cubicBezTo>
                  <a:pt x="1533434" y="124039"/>
                  <a:pt x="1504583" y="118346"/>
                  <a:pt x="1544128" y="103517"/>
                </a:cubicBezTo>
                <a:cubicBezTo>
                  <a:pt x="1557857" y="98369"/>
                  <a:pt x="1572883" y="97766"/>
                  <a:pt x="1587260" y="94890"/>
                </a:cubicBezTo>
                <a:cubicBezTo>
                  <a:pt x="1595886" y="89139"/>
                  <a:pt x="1603665" y="81848"/>
                  <a:pt x="1613139" y="77637"/>
                </a:cubicBezTo>
                <a:cubicBezTo>
                  <a:pt x="1640133" y="65640"/>
                  <a:pt x="1670732" y="58926"/>
                  <a:pt x="1699403" y="51758"/>
                </a:cubicBezTo>
                <a:cubicBezTo>
                  <a:pt x="1708030" y="40256"/>
                  <a:pt x="1715116" y="27418"/>
                  <a:pt x="1725283" y="17252"/>
                </a:cubicBezTo>
                <a:cubicBezTo>
                  <a:pt x="1732614" y="9921"/>
                  <a:pt x="1751162" y="0"/>
                  <a:pt x="1751162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17"/>
          <p:cNvCxnSpPr/>
          <p:nvPr/>
        </p:nvCxnSpPr>
        <p:spPr>
          <a:xfrm>
            <a:off x="2714945" y="3068960"/>
            <a:ext cx="68294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2736925" y="3501008"/>
            <a:ext cx="68294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2736925" y="3881642"/>
            <a:ext cx="66096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2627784" y="4128156"/>
            <a:ext cx="770108" cy="1041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2671364" y="4725144"/>
            <a:ext cx="68294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V="1">
            <a:off x="2627784" y="5119759"/>
            <a:ext cx="726527" cy="123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2610771" y="5949280"/>
            <a:ext cx="68294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4139951" y="2780928"/>
            <a:ext cx="3744417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Papír a lepenka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FFC000"/>
                </a:solidFill>
              </a:rPr>
              <a:t>Plast a nápojový karton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00B050"/>
                </a:solidFill>
              </a:rPr>
              <a:t>Sklo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Kovy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Bioodpad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FF66CC"/>
                </a:solidFill>
              </a:rPr>
              <a:t>Textil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FF0000"/>
                </a:solidFill>
              </a:rPr>
              <a:t>Nebezpečný odpad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Zbytkový odpad a </a:t>
            </a:r>
            <a:r>
              <a:rPr lang="cs-CZ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podsíťná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frakce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791816" y="2805728"/>
            <a:ext cx="1162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= 0,9 kg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FFC000"/>
                </a:solidFill>
              </a:rPr>
              <a:t>= 1,3 kg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00B050"/>
                </a:solidFill>
              </a:rPr>
              <a:t>= 0,5 kg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= 0,3 kg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= 4,1 kg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FF66CC"/>
                </a:solidFill>
              </a:rPr>
              <a:t>= 0,4 kg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FF0000"/>
                </a:solidFill>
              </a:rPr>
              <a:t>= 0,1 kg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6,4 kg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B5B8012-6DF7-4832-8AF8-A4DE04A8109F}"/>
              </a:ext>
            </a:extLst>
          </p:cNvPr>
          <p:cNvSpPr txBox="1"/>
          <p:nvPr/>
        </p:nvSpPr>
        <p:spPr>
          <a:xfrm>
            <a:off x="460948" y="1782799"/>
            <a:ext cx="822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Popelnice o objemu 120 l 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4BBE68C-6FAD-4DD7-824B-EA779884CF76}"/>
              </a:ext>
            </a:extLst>
          </p:cNvPr>
          <p:cNvSpPr txBox="1"/>
          <p:nvPr/>
        </p:nvSpPr>
        <p:spPr>
          <a:xfrm>
            <a:off x="2928656" y="6341430"/>
            <a:ext cx="633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Pokud se správně třídí, stačí svážet i jen 1x21 nebo 28 dní </a:t>
            </a:r>
          </a:p>
        </p:txBody>
      </p:sp>
    </p:spTree>
    <p:extLst>
      <p:ext uri="{BB962C8B-B14F-4D97-AF65-F5344CB8AC3E}">
        <p14:creationId xmlns:p14="http://schemas.microsoft.com/office/powerpoint/2010/main" val="2911902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492896"/>
            <a:ext cx="8136903" cy="3633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Odvozný systém sběru a svozu papíru, plastu (kovu) a bioodpadu</a:t>
            </a:r>
          </a:p>
          <a:p>
            <a:pPr marL="301943" lvl="1" indent="0">
              <a:buNone/>
            </a:pPr>
            <a:r>
              <a:rPr lang="cs-CZ" b="1" dirty="0"/>
              <a:t>240 l nádoba „do každé rodiny“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Nejlepší poměr ceny nádoby a objemu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Optimální poměr mezi komfortem pro obyvatele a nákladností svozu</a:t>
            </a:r>
          </a:p>
          <a:p>
            <a:pPr lvl="3"/>
            <a:r>
              <a:rPr lang="cs-CZ" dirty="0"/>
              <a:t>Frekvence svozu 1 x 28 dní – papír, plast </a:t>
            </a:r>
          </a:p>
          <a:p>
            <a:pPr lvl="3"/>
            <a:r>
              <a:rPr lang="cs-CZ" dirty="0"/>
              <a:t>Frekvence svozu 1 x 14 dní – SKO</a:t>
            </a:r>
          </a:p>
          <a:p>
            <a:pPr lvl="3"/>
            <a:r>
              <a:rPr lang="cs-CZ" b="1" dirty="0"/>
              <a:t>Identifikace, vážení ??</a:t>
            </a:r>
          </a:p>
          <a:p>
            <a:pPr marL="914400" lvl="2" indent="0">
              <a:buNone/>
            </a:pPr>
            <a:endParaRPr lang="cs-CZ" dirty="0"/>
          </a:p>
          <a:p>
            <a:pPr lvl="2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Door-to-door systém svozu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9C73A78-1239-C9FD-D8BE-28AEA09CB1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35286"/>
            <a:ext cx="2675273" cy="178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82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9F13F73-21CD-8AD3-373B-6C057D1B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optimalizace - souhrn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2847C407-E056-EB84-87B3-D4FF4EA072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306404"/>
              </p:ext>
            </p:extLst>
          </p:nvPr>
        </p:nvGraphicFramePr>
        <p:xfrm>
          <a:off x="755576" y="2348880"/>
          <a:ext cx="7931224" cy="360039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345989112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6338454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943392009"/>
                    </a:ext>
                  </a:extLst>
                </a:gridCol>
                <a:gridCol w="1810544">
                  <a:extLst>
                    <a:ext uri="{9D8B030D-6E8A-4147-A177-3AD203B41FA5}">
                      <a16:colId xmlns:a16="http://schemas.microsoft.com/office/drawing/2014/main" val="1875012979"/>
                    </a:ext>
                  </a:extLst>
                </a:gridCol>
              </a:tblGrid>
              <a:tr h="32730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Položka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ks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JC (Kč)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Mezisoučet (Kč)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0537501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Sběrné nádoby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soubor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n/a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13 456 400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0820120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Čipy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13 630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477 050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1302649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Váha včetně automatické identifikace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650 000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2 600 000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9276435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Software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300 000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300 000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9555713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Cloudové služby na pět let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95 000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95 000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4515644"/>
                  </a:ext>
                </a:extLst>
              </a:tr>
              <a:tr h="32730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Ruční čtečka pro párování nádob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55 000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275 000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9156187"/>
                  </a:ext>
                </a:extLst>
              </a:tr>
              <a:tr h="327309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Propagace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9444248"/>
                  </a:ext>
                </a:extLst>
              </a:tr>
              <a:tr h="327309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Administrativa (žádost, výběrová řízení, 5 let monitoringu, ZVA)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350 000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7259308"/>
                  </a:ext>
                </a:extLst>
              </a:tr>
              <a:tr h="327309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Celkem investice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17 803 450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5913623"/>
                  </a:ext>
                </a:extLst>
              </a:tr>
              <a:tr h="327309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Spolufinancování obcí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2 759 535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404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981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A0BB9BD-C0C9-34A4-67AC-602F3AB9C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optimalizace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91ACF9BC-FF1C-0CDD-872A-8F9FE2012F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50753"/>
              </p:ext>
            </p:extLst>
          </p:nvPr>
        </p:nvGraphicFramePr>
        <p:xfrm>
          <a:off x="323528" y="1772816"/>
          <a:ext cx="8424936" cy="4637959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1355060">
                  <a:extLst>
                    <a:ext uri="{9D8B030D-6E8A-4147-A177-3AD203B41FA5}">
                      <a16:colId xmlns:a16="http://schemas.microsoft.com/office/drawing/2014/main" val="2619885480"/>
                    </a:ext>
                  </a:extLst>
                </a:gridCol>
                <a:gridCol w="526968">
                  <a:extLst>
                    <a:ext uri="{9D8B030D-6E8A-4147-A177-3AD203B41FA5}">
                      <a16:colId xmlns:a16="http://schemas.microsoft.com/office/drawing/2014/main" val="1460024817"/>
                    </a:ext>
                  </a:extLst>
                </a:gridCol>
                <a:gridCol w="526968">
                  <a:extLst>
                    <a:ext uri="{9D8B030D-6E8A-4147-A177-3AD203B41FA5}">
                      <a16:colId xmlns:a16="http://schemas.microsoft.com/office/drawing/2014/main" val="608231448"/>
                    </a:ext>
                  </a:extLst>
                </a:gridCol>
                <a:gridCol w="526968">
                  <a:extLst>
                    <a:ext uri="{9D8B030D-6E8A-4147-A177-3AD203B41FA5}">
                      <a16:colId xmlns:a16="http://schemas.microsoft.com/office/drawing/2014/main" val="16766544"/>
                    </a:ext>
                  </a:extLst>
                </a:gridCol>
                <a:gridCol w="451687">
                  <a:extLst>
                    <a:ext uri="{9D8B030D-6E8A-4147-A177-3AD203B41FA5}">
                      <a16:colId xmlns:a16="http://schemas.microsoft.com/office/drawing/2014/main" val="3284326645"/>
                    </a:ext>
                  </a:extLst>
                </a:gridCol>
                <a:gridCol w="451687">
                  <a:extLst>
                    <a:ext uri="{9D8B030D-6E8A-4147-A177-3AD203B41FA5}">
                      <a16:colId xmlns:a16="http://schemas.microsoft.com/office/drawing/2014/main" val="250836765"/>
                    </a:ext>
                  </a:extLst>
                </a:gridCol>
                <a:gridCol w="526968">
                  <a:extLst>
                    <a:ext uri="{9D8B030D-6E8A-4147-A177-3AD203B41FA5}">
                      <a16:colId xmlns:a16="http://schemas.microsoft.com/office/drawing/2014/main" val="1135629318"/>
                    </a:ext>
                  </a:extLst>
                </a:gridCol>
                <a:gridCol w="451687">
                  <a:extLst>
                    <a:ext uri="{9D8B030D-6E8A-4147-A177-3AD203B41FA5}">
                      <a16:colId xmlns:a16="http://schemas.microsoft.com/office/drawing/2014/main" val="4244455050"/>
                    </a:ext>
                  </a:extLst>
                </a:gridCol>
                <a:gridCol w="451687">
                  <a:extLst>
                    <a:ext uri="{9D8B030D-6E8A-4147-A177-3AD203B41FA5}">
                      <a16:colId xmlns:a16="http://schemas.microsoft.com/office/drawing/2014/main" val="2424242271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1370159756"/>
                    </a:ext>
                  </a:extLst>
                </a:gridCol>
                <a:gridCol w="743378">
                  <a:extLst>
                    <a:ext uri="{9D8B030D-6E8A-4147-A177-3AD203B41FA5}">
                      <a16:colId xmlns:a16="http://schemas.microsoft.com/office/drawing/2014/main" val="4000295837"/>
                    </a:ext>
                  </a:extLst>
                </a:gridCol>
                <a:gridCol w="863706">
                  <a:extLst>
                    <a:ext uri="{9D8B030D-6E8A-4147-A177-3AD203B41FA5}">
                      <a16:colId xmlns:a16="http://schemas.microsoft.com/office/drawing/2014/main" val="349699156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448565016"/>
                    </a:ext>
                  </a:extLst>
                </a:gridCol>
              </a:tblGrid>
              <a:tr h="8032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Obec </a:t>
                      </a:r>
                      <a:endParaRPr lang="cs-CZ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obydlené rodinné domy</a:t>
                      </a:r>
                      <a:endParaRPr lang="cs-CZ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obydlené BD</a:t>
                      </a:r>
                      <a:endParaRPr lang="cs-CZ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 domy</a:t>
                      </a:r>
                      <a:endParaRPr lang="cs-CZ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PL domy</a:t>
                      </a:r>
                      <a:endParaRPr lang="cs-CZ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BIO domy</a:t>
                      </a:r>
                      <a:endParaRPr lang="cs-CZ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PP byty</a:t>
                      </a:r>
                      <a:endParaRPr lang="cs-CZ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PL byty</a:t>
                      </a:r>
                      <a:endParaRPr lang="cs-CZ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BIO byty</a:t>
                      </a:r>
                      <a:endParaRPr lang="cs-CZ" sz="1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Cena celkem za nákup popelnic </a:t>
                      </a:r>
                      <a:endParaRPr lang="cs-CZ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Spolufinanc.obce</a:t>
                      </a:r>
                      <a:r>
                        <a:rPr lang="cs-CZ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(celého projektu)</a:t>
                      </a:r>
                      <a:endParaRPr lang="cs-CZ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Spolufinanc</a:t>
                      </a:r>
                      <a:r>
                        <a:rPr lang="cs-CZ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 obce (celého projektu na ob.)</a:t>
                      </a:r>
                      <a:endParaRPr lang="cs-CZ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kalkulovaná úspora (Kč/rok/ob.) 2025</a:t>
                      </a:r>
                      <a:endParaRPr lang="cs-CZ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ctr"/>
                </a:tc>
                <a:extLst>
                  <a:ext uri="{0D108BD9-81ED-4DB2-BD59-A6C34878D82A}">
                    <a16:rowId xmlns:a16="http://schemas.microsoft.com/office/drawing/2014/main" val="1373159"/>
                  </a:ext>
                </a:extLst>
              </a:tr>
              <a:tr h="18824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Město Frýdlant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1089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166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1089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1089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1089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3 336 050 Kč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722 662 Kč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97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431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251310"/>
                  </a:ext>
                </a:extLst>
              </a:tr>
              <a:tr h="18824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Město Hejnice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435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64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435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435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435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1 316 550 Kč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279 114 Kč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102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311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521990"/>
                  </a:ext>
                </a:extLst>
              </a:tr>
              <a:tr h="18824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Město Nové Město pod Smrkem</a:t>
                      </a:r>
                      <a:endParaRPr lang="cs-CZ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FF0000"/>
                          </a:solidFill>
                          <a:effectLst/>
                        </a:rPr>
                        <a:t>651</a:t>
                      </a:r>
                      <a:endParaRPr lang="cs-CZ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78</a:t>
                      </a:r>
                      <a:endParaRPr lang="cs-CZ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651</a:t>
                      </a:r>
                      <a:endParaRPr lang="cs-CZ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651</a:t>
                      </a:r>
                      <a:endParaRPr lang="cs-CZ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651</a:t>
                      </a:r>
                      <a:endParaRPr lang="cs-CZ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cs-CZ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1 948 950 Kč</a:t>
                      </a:r>
                      <a:endParaRPr lang="cs-CZ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403 912 Kč</a:t>
                      </a:r>
                      <a:endParaRPr lang="cs-CZ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109</a:t>
                      </a:r>
                      <a:endParaRPr lang="cs-CZ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255</a:t>
                      </a:r>
                      <a:endParaRPr lang="cs-CZ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808205"/>
                  </a:ext>
                </a:extLst>
              </a:tr>
              <a:tr h="18824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Město Raspenava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591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46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591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591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591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1 739 550 Kč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347 621 Kč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123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375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327647"/>
                  </a:ext>
                </a:extLst>
              </a:tr>
              <a:tr h="18824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Obec Bílý Potok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193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193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193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193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560 850 Kč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106 285 Kč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151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286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707151"/>
                  </a:ext>
                </a:extLst>
              </a:tr>
              <a:tr h="18824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Obec Bulovka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178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178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178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178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525 300 Kč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107 098 Kč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115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378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727054"/>
                  </a:ext>
                </a:extLst>
              </a:tr>
              <a:tr h="18824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Obec Černousy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64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64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64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64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190 800 Kč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38 261 Kč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121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265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8878"/>
                  </a:ext>
                </a:extLst>
              </a:tr>
              <a:tr h="18824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Obec Dětřichov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154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154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154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154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450 900 Kč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89 628 Kč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125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321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539730"/>
                  </a:ext>
                </a:extLst>
              </a:tr>
              <a:tr h="18824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Obec Dolní Řasnice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132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132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132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132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383 400 Kč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74 052 Kč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139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521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025894"/>
                  </a:ext>
                </a:extLst>
              </a:tr>
              <a:tr h="18824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Obec Habartice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118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118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118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118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343 500 Kč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67 098 Kč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133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650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774354"/>
                  </a:ext>
                </a:extLst>
              </a:tr>
              <a:tr h="18824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Obec Heřmanice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66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66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66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66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189 300 Kč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36 956 Kč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133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379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2580352"/>
                  </a:ext>
                </a:extLst>
              </a:tr>
              <a:tr h="18824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Obec Horní Řasnice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58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58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58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58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171 300 Kč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33 122 Kč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139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98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552928"/>
                  </a:ext>
                </a:extLst>
              </a:tr>
              <a:tr h="18824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Obec Jindřichovice pod Smrkem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156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156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156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156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454 200 Kč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87 940 Kč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138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639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242348"/>
                  </a:ext>
                </a:extLst>
              </a:tr>
              <a:tr h="18824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Obec Krásný Les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109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109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109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109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316 650 Kč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62 304 Kč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148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721137"/>
                  </a:ext>
                </a:extLst>
              </a:tr>
              <a:tr h="18824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Obec Kunratice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89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89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89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89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262 050 Kč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50 459 Kč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141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495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362019"/>
                  </a:ext>
                </a:extLst>
              </a:tr>
              <a:tr h="18824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Obec Lázně Libverda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77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77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77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77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231 450 Kč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47 696 Kč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111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711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214935"/>
                  </a:ext>
                </a:extLst>
              </a:tr>
              <a:tr h="18824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Obec Pertoltice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64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64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64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64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187 200 Kč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37 236 Kč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125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243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516275"/>
                  </a:ext>
                </a:extLst>
              </a:tr>
              <a:tr h="188249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Obec Višňová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288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288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288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288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848 400 Kč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168 092 Kč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126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483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825775"/>
                  </a:ext>
                </a:extLst>
              </a:tr>
              <a:tr h="20080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Celkem</a:t>
                      </a:r>
                      <a:endParaRPr lang="cs-CZ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u="none" strike="noStrike">
                          <a:solidFill>
                            <a:schemeClr val="bg1"/>
                          </a:solidFill>
                          <a:effectLst/>
                        </a:rPr>
                        <a:t>4512</a:t>
                      </a:r>
                      <a:endParaRPr lang="cs-CZ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470</a:t>
                      </a:r>
                      <a:endParaRPr lang="cs-CZ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chemeClr val="bg1"/>
                          </a:solidFill>
                          <a:effectLst/>
                        </a:rPr>
                        <a:t>4512</a:t>
                      </a:r>
                      <a:endParaRPr lang="cs-CZ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>
                          <a:solidFill>
                            <a:schemeClr val="bg1"/>
                          </a:solidFill>
                          <a:effectLst/>
                        </a:rPr>
                        <a:t>4512</a:t>
                      </a:r>
                      <a:endParaRPr lang="cs-CZ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4512</a:t>
                      </a:r>
                      <a:endParaRPr lang="cs-CZ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cs-CZ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94</a:t>
                      </a:r>
                      <a:endParaRPr lang="cs-CZ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13 456 400 Kč</a:t>
                      </a:r>
                      <a:endParaRPr lang="cs-CZ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2 759 535 Kč</a:t>
                      </a:r>
                      <a:endParaRPr lang="cs-CZ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n/a</a:t>
                      </a:r>
                      <a:endParaRPr lang="cs-CZ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n/a</a:t>
                      </a:r>
                      <a:endParaRPr lang="cs-CZ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7" marR="6187" marT="6187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153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534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AC61DDE9-EB90-2EB3-AC21-D061A9D346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706504"/>
              </p:ext>
            </p:extLst>
          </p:nvPr>
        </p:nvGraphicFramePr>
        <p:xfrm>
          <a:off x="323528" y="2564904"/>
          <a:ext cx="8496943" cy="3545412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416560">
                  <a:extLst>
                    <a:ext uri="{9D8B030D-6E8A-4147-A177-3AD203B41FA5}">
                      <a16:colId xmlns:a16="http://schemas.microsoft.com/office/drawing/2014/main" val="1162825604"/>
                    </a:ext>
                  </a:extLst>
                </a:gridCol>
                <a:gridCol w="4474668">
                  <a:extLst>
                    <a:ext uri="{9D8B030D-6E8A-4147-A177-3AD203B41FA5}">
                      <a16:colId xmlns:a16="http://schemas.microsoft.com/office/drawing/2014/main" val="743757429"/>
                    </a:ext>
                  </a:extLst>
                </a:gridCol>
                <a:gridCol w="1236245">
                  <a:extLst>
                    <a:ext uri="{9D8B030D-6E8A-4147-A177-3AD203B41FA5}">
                      <a16:colId xmlns:a16="http://schemas.microsoft.com/office/drawing/2014/main" val="3661356575"/>
                    </a:ext>
                  </a:extLst>
                </a:gridCol>
                <a:gridCol w="1092912">
                  <a:extLst>
                    <a:ext uri="{9D8B030D-6E8A-4147-A177-3AD203B41FA5}">
                      <a16:colId xmlns:a16="http://schemas.microsoft.com/office/drawing/2014/main" val="54093024"/>
                    </a:ext>
                  </a:extLst>
                </a:gridCol>
                <a:gridCol w="1276558">
                  <a:extLst>
                    <a:ext uri="{9D8B030D-6E8A-4147-A177-3AD203B41FA5}">
                      <a16:colId xmlns:a16="http://schemas.microsoft.com/office/drawing/2014/main" val="1775590812"/>
                    </a:ext>
                  </a:extLst>
                </a:gridCol>
              </a:tblGrid>
              <a:tr h="7365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Úkon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zahájení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doba trvání</a:t>
                      </a:r>
                      <a:b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ve dnech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ukončení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4593705"/>
                  </a:ext>
                </a:extLst>
              </a:tr>
              <a:tr h="2527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Projednání záměru zastupitelstvy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01.03.2023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30.04.2023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2207097"/>
                  </a:ext>
                </a:extLst>
              </a:tr>
              <a:tr h="2527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Tvorba Projektu pro žádost o dotaci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30.04.2023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29.06.2023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8515157"/>
                  </a:ext>
                </a:extLst>
              </a:tr>
              <a:tr h="2527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Předpoklad schválení žádosti o dotaci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31.03.2024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01.04.2024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9298706"/>
                  </a:ext>
                </a:extLst>
              </a:tr>
              <a:tr h="2527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Administrace Veřejných zakázek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01.04.2024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150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29.08.2024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005450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Koordinačně propagační schůzka se starosty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01.09.2024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02.09.2024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5065903"/>
                  </a:ext>
                </a:extLst>
              </a:tr>
              <a:tr h="2527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Uzavření smluv s dodavateli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29.08.2024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05.09.2024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2483491"/>
                  </a:ext>
                </a:extLst>
              </a:tr>
              <a:tr h="2527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Dodávka nádob a dalšího vybavení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05.09.2024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04.12.2024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4028283"/>
                  </a:ext>
                </a:extLst>
              </a:tr>
              <a:tr h="2527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Distribuce nádob občanům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04.12.2024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28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01.01.2025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0240388"/>
                  </a:ext>
                </a:extLst>
              </a:tr>
              <a:tr h="2527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Vyjednávání se svozovou firmou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29.06.2023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360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23.06.2024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7875134"/>
                  </a:ext>
                </a:extLst>
              </a:tr>
              <a:tr h="25918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Propagace projektu 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02.09.2024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29.06.2025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9656654"/>
                  </a:ext>
                </a:extLst>
              </a:tr>
              <a:tr h="25918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Svoz D2D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01.01.2025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360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27.12.2025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6344648"/>
                  </a:ext>
                </a:extLst>
              </a:tr>
            </a:tbl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5B7194F0-2619-DA03-1034-A79889BFD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 DTD</a:t>
            </a:r>
          </a:p>
        </p:txBody>
      </p:sp>
    </p:spTree>
    <p:extLst>
      <p:ext uri="{BB962C8B-B14F-4D97-AF65-F5344CB8AC3E}">
        <p14:creationId xmlns:p14="http://schemas.microsoft.com/office/powerpoint/2010/main" val="1940342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NAŠE VÝSLEDKY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55B8B7-5917-452B-B8BE-13D6DEEF4D3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Mikulov</a:t>
            </a:r>
          </a:p>
          <a:p>
            <a:r>
              <a:rPr lang="cs-CZ" dirty="0"/>
              <a:t>Mikulovsko</a:t>
            </a:r>
          </a:p>
          <a:p>
            <a:r>
              <a:rPr lang="cs-CZ" dirty="0"/>
              <a:t>Židlochovice</a:t>
            </a:r>
          </a:p>
          <a:p>
            <a:r>
              <a:rPr lang="cs-CZ" dirty="0"/>
              <a:t>Židlochovicko</a:t>
            </a:r>
          </a:p>
          <a:p>
            <a:r>
              <a:rPr lang="cs-CZ" dirty="0"/>
              <a:t>Telč</a:t>
            </a:r>
          </a:p>
          <a:p>
            <a:r>
              <a:rPr lang="cs-CZ" dirty="0" err="1"/>
              <a:t>Telčsko</a:t>
            </a:r>
            <a:endParaRPr lang="cs-CZ" dirty="0"/>
          </a:p>
          <a:p>
            <a:r>
              <a:rPr lang="cs-CZ" dirty="0"/>
              <a:t>DSO SOMPO</a:t>
            </a:r>
          </a:p>
          <a:p>
            <a:r>
              <a:rPr lang="cs-CZ" dirty="0"/>
              <a:t>TSMH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6489A4-5B6B-4A62-9AC6-4DC7D512AA9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Uničov</a:t>
            </a:r>
          </a:p>
          <a:p>
            <a:r>
              <a:rPr lang="cs-CZ" dirty="0"/>
              <a:t>Litovel</a:t>
            </a:r>
          </a:p>
          <a:p>
            <a:r>
              <a:rPr lang="cs-CZ" dirty="0"/>
              <a:t>Dolní Kounice</a:t>
            </a:r>
          </a:p>
          <a:p>
            <a:r>
              <a:rPr lang="cs-CZ" dirty="0"/>
              <a:t>Mladá Vožice</a:t>
            </a:r>
          </a:p>
          <a:p>
            <a:r>
              <a:rPr lang="cs-CZ" dirty="0"/>
              <a:t>Město Turnov</a:t>
            </a:r>
          </a:p>
          <a:p>
            <a:r>
              <a:rPr lang="cs-CZ" dirty="0"/>
              <a:t>Město Šenov</a:t>
            </a:r>
          </a:p>
          <a:p>
            <a:r>
              <a:rPr lang="cs-CZ" dirty="0"/>
              <a:t>Město Beroun</a:t>
            </a:r>
          </a:p>
          <a:p>
            <a:r>
              <a:rPr lang="cs-CZ" dirty="0"/>
              <a:t>Jilemnicko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B7456EB-097D-B064-744A-28419BEC4989}"/>
              </a:ext>
            </a:extLst>
          </p:cNvPr>
          <p:cNvSpPr txBox="1"/>
          <p:nvPr/>
        </p:nvSpPr>
        <p:spPr>
          <a:xfrm>
            <a:off x="1798546" y="6009582"/>
            <a:ext cx="5509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28. Března můžete slyšet plus vidět</a:t>
            </a:r>
          </a:p>
        </p:txBody>
      </p:sp>
    </p:spTree>
    <p:extLst>
      <p:ext uri="{BB962C8B-B14F-4D97-AF65-F5344CB8AC3E}">
        <p14:creationId xmlns:p14="http://schemas.microsoft.com/office/powerpoint/2010/main" val="385946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B4A1C1-5FBC-DAE0-7634-C4A8F0EC5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833" y="2492896"/>
            <a:ext cx="7408333" cy="4170792"/>
          </a:xfrm>
        </p:spPr>
        <p:txBody>
          <a:bodyPr>
            <a:normAutofit lnSpcReduction="10000"/>
          </a:bodyPr>
          <a:lstStyle/>
          <a:p>
            <a:r>
              <a:rPr lang="cs-CZ" sz="1800" dirty="0"/>
              <a:t>Tvorba Studie založení municipální společnosti v oblasti odpadového hospodářství</a:t>
            </a:r>
          </a:p>
          <a:p>
            <a:pPr lvl="1"/>
            <a:r>
              <a:rPr lang="cs-CZ" sz="1800" dirty="0"/>
              <a:t>prezentace business plánu	</a:t>
            </a:r>
          </a:p>
          <a:p>
            <a:pPr lvl="1"/>
            <a:endParaRPr lang="cs-CZ" sz="1800" dirty="0"/>
          </a:p>
          <a:p>
            <a:r>
              <a:rPr lang="cs-CZ" sz="1800" dirty="0"/>
              <a:t>Revize stávajících smluv v odpadovém hospodářství</a:t>
            </a:r>
          </a:p>
          <a:p>
            <a:endParaRPr lang="cs-CZ" sz="1800" dirty="0"/>
          </a:p>
          <a:p>
            <a:r>
              <a:rPr lang="cs-CZ" sz="1800" dirty="0"/>
              <a:t>Komunikace se zástupci obcí o navrhovaném řešení</a:t>
            </a:r>
          </a:p>
          <a:p>
            <a:endParaRPr lang="cs-CZ" sz="1800" dirty="0"/>
          </a:p>
          <a:p>
            <a:r>
              <a:rPr lang="cs-CZ" sz="1800" dirty="0"/>
              <a:t>Hovory s FCC a AVE (?) - komise</a:t>
            </a:r>
          </a:p>
          <a:p>
            <a:pPr marL="0" indent="0">
              <a:buNone/>
            </a:pPr>
            <a:br>
              <a:rPr lang="cs-CZ" sz="1800" dirty="0"/>
            </a:br>
            <a:r>
              <a:rPr lang="cs-CZ" sz="1800" dirty="0"/>
              <a:t>USN: souhlasí s podáním projektové žádosti k projektu D2D, pověřuje MOH sestavením projektové žádosti a předsedou podpisem žádosti. Financování projektu bude realizováno mimořádným členským příspěvkem zapojených obcí.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C03C4A0-AD99-101F-B92F-17723C911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bude následovat</a:t>
            </a:r>
          </a:p>
        </p:txBody>
      </p:sp>
    </p:spTree>
    <p:extLst>
      <p:ext uri="{BB962C8B-B14F-4D97-AF65-F5344CB8AC3E}">
        <p14:creationId xmlns:p14="http://schemas.microsoft.com/office/powerpoint/2010/main" val="3245209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09D567E6-3E19-4CE8-8C2D-1ABB5580BC66}"/>
              </a:ext>
            </a:extLst>
          </p:cNvPr>
          <p:cNvSpPr txBox="1"/>
          <p:nvPr/>
        </p:nvSpPr>
        <p:spPr>
          <a:xfrm>
            <a:off x="-49676" y="60212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 Židlochovicích 1 obyvatel v roce 2022 vyprodukoval pouze 79 kg SKO</a:t>
            </a:r>
          </a:p>
          <a:p>
            <a:pPr algn="ctr"/>
            <a:r>
              <a:rPr lang="cs-CZ" dirty="0"/>
              <a:t>Město plní třídící cíle na 68 %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0C6110-6783-4B41-B9FD-EBDC671A5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Židlochovice (3 679 obyvatel)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0379E13-2CCC-DA4D-E7AD-CE84A088D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340768"/>
            <a:ext cx="698477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3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C6110-6783-4B41-B9FD-EBDC671A5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Židlochovice (3 679 obyvatel)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29F5066E-11CF-9F5D-9418-977CBD827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242705"/>
              </p:ext>
            </p:extLst>
          </p:nvPr>
        </p:nvGraphicFramePr>
        <p:xfrm>
          <a:off x="1259632" y="1844824"/>
          <a:ext cx="6480720" cy="453599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22380">
                  <a:extLst>
                    <a:ext uri="{9D8B030D-6E8A-4147-A177-3AD203B41FA5}">
                      <a16:colId xmlns:a16="http://schemas.microsoft.com/office/drawing/2014/main" val="1953609650"/>
                    </a:ext>
                  </a:extLst>
                </a:gridCol>
                <a:gridCol w="1114669">
                  <a:extLst>
                    <a:ext uri="{9D8B030D-6E8A-4147-A177-3AD203B41FA5}">
                      <a16:colId xmlns:a16="http://schemas.microsoft.com/office/drawing/2014/main" val="1253503012"/>
                    </a:ext>
                  </a:extLst>
                </a:gridCol>
                <a:gridCol w="981912">
                  <a:extLst>
                    <a:ext uri="{9D8B030D-6E8A-4147-A177-3AD203B41FA5}">
                      <a16:colId xmlns:a16="http://schemas.microsoft.com/office/drawing/2014/main" val="886673850"/>
                    </a:ext>
                  </a:extLst>
                </a:gridCol>
                <a:gridCol w="981912">
                  <a:extLst>
                    <a:ext uri="{9D8B030D-6E8A-4147-A177-3AD203B41FA5}">
                      <a16:colId xmlns:a16="http://schemas.microsoft.com/office/drawing/2014/main" val="3391912044"/>
                    </a:ext>
                  </a:extLst>
                </a:gridCol>
                <a:gridCol w="981912">
                  <a:extLst>
                    <a:ext uri="{9D8B030D-6E8A-4147-A177-3AD203B41FA5}">
                      <a16:colId xmlns:a16="http://schemas.microsoft.com/office/drawing/2014/main" val="699530670"/>
                    </a:ext>
                  </a:extLst>
                </a:gridCol>
                <a:gridCol w="1197935">
                  <a:extLst>
                    <a:ext uri="{9D8B030D-6E8A-4147-A177-3AD203B41FA5}">
                      <a16:colId xmlns:a16="http://schemas.microsoft.com/office/drawing/2014/main" val="1632785325"/>
                    </a:ext>
                  </a:extLst>
                </a:gridCol>
              </a:tblGrid>
              <a:tr h="8331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Rok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Směsný komunální odpad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Papír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Plast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Sklo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Biologicky rozložitelný odpad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2985956"/>
                  </a:ext>
                </a:extLst>
              </a:tr>
              <a:tr h="28483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2010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187,7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13,6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4,4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7,4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0,0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311320"/>
                  </a:ext>
                </a:extLst>
              </a:tr>
              <a:tr h="28483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2011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195,5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12,2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8,1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8,4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0,0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4214613"/>
                  </a:ext>
                </a:extLst>
              </a:tr>
              <a:tr h="28483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2012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196,3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13,7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9,8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9,1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0,0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7754919"/>
                  </a:ext>
                </a:extLst>
              </a:tr>
              <a:tr h="28483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2013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197,9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16,5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9,7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8,6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0,0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1918294"/>
                  </a:ext>
                </a:extLst>
              </a:tr>
              <a:tr h="28483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2014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200,6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20,3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12,2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7,4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0,0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0593098"/>
                  </a:ext>
                </a:extLst>
              </a:tr>
              <a:tr h="28483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2015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194,1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18,9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10,4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8,6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0,0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5903738"/>
                  </a:ext>
                </a:extLst>
              </a:tr>
              <a:tr h="28483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2016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159,0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21,7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19,3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8,7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31,8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6318982"/>
                  </a:ext>
                </a:extLst>
              </a:tr>
              <a:tr h="28483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2017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145,8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24,7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21,7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8,6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54,5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3236172"/>
                  </a:ext>
                </a:extLst>
              </a:tr>
              <a:tr h="28483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2018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133,6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25,6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23,9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7,4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62,8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6965877"/>
                  </a:ext>
                </a:extLst>
              </a:tr>
              <a:tr h="28483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2019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134,5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32,3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28,1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10,5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70,5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3823289"/>
                  </a:ext>
                </a:extLst>
              </a:tr>
              <a:tr h="28483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2020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120,6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37,3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30,2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12,7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78,7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3046180"/>
                  </a:ext>
                </a:extLst>
              </a:tr>
              <a:tr h="28483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2021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130,0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43,4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27,4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10,9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86,3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4227224"/>
                  </a:ext>
                </a:extLst>
              </a:tr>
              <a:tr h="28483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2022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97,3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38,0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26,8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8,8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67,3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0121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576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09D567E6-3E19-4CE8-8C2D-1ABB5580BC66}"/>
              </a:ext>
            </a:extLst>
          </p:cNvPr>
          <p:cNvSpPr txBox="1"/>
          <p:nvPr/>
        </p:nvSpPr>
        <p:spPr>
          <a:xfrm>
            <a:off x="-49676" y="60212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Ve Velkých Opatovicích 1 obyvatel v roce 2022 vyprodukoval pouze 138 kg SKO</a:t>
            </a:r>
          </a:p>
          <a:p>
            <a:pPr algn="ctr"/>
            <a:r>
              <a:rPr lang="cs-CZ" dirty="0"/>
              <a:t>Město plní třídící cíle na 60 %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0C6110-6783-4B41-B9FD-EBDC671A5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Velké Opatovice (3 536obyvatel)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71BE795-5E1F-9A1C-97D4-9386854DE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12" y="1591056"/>
            <a:ext cx="698477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88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C6110-6783-4B41-B9FD-EBDC671A5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Velké Opatovice (3 536obyvatel)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29F5066E-11CF-9F5D-9418-977CBD827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36354"/>
              </p:ext>
            </p:extLst>
          </p:nvPr>
        </p:nvGraphicFramePr>
        <p:xfrm>
          <a:off x="1115616" y="2348880"/>
          <a:ext cx="6480720" cy="339664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22380">
                  <a:extLst>
                    <a:ext uri="{9D8B030D-6E8A-4147-A177-3AD203B41FA5}">
                      <a16:colId xmlns:a16="http://schemas.microsoft.com/office/drawing/2014/main" val="1953609650"/>
                    </a:ext>
                  </a:extLst>
                </a:gridCol>
                <a:gridCol w="1114669">
                  <a:extLst>
                    <a:ext uri="{9D8B030D-6E8A-4147-A177-3AD203B41FA5}">
                      <a16:colId xmlns:a16="http://schemas.microsoft.com/office/drawing/2014/main" val="1253503012"/>
                    </a:ext>
                  </a:extLst>
                </a:gridCol>
                <a:gridCol w="981912">
                  <a:extLst>
                    <a:ext uri="{9D8B030D-6E8A-4147-A177-3AD203B41FA5}">
                      <a16:colId xmlns:a16="http://schemas.microsoft.com/office/drawing/2014/main" val="886673850"/>
                    </a:ext>
                  </a:extLst>
                </a:gridCol>
                <a:gridCol w="981912">
                  <a:extLst>
                    <a:ext uri="{9D8B030D-6E8A-4147-A177-3AD203B41FA5}">
                      <a16:colId xmlns:a16="http://schemas.microsoft.com/office/drawing/2014/main" val="3391912044"/>
                    </a:ext>
                  </a:extLst>
                </a:gridCol>
                <a:gridCol w="981912">
                  <a:extLst>
                    <a:ext uri="{9D8B030D-6E8A-4147-A177-3AD203B41FA5}">
                      <a16:colId xmlns:a16="http://schemas.microsoft.com/office/drawing/2014/main" val="699530670"/>
                    </a:ext>
                  </a:extLst>
                </a:gridCol>
                <a:gridCol w="1197935">
                  <a:extLst>
                    <a:ext uri="{9D8B030D-6E8A-4147-A177-3AD203B41FA5}">
                      <a16:colId xmlns:a16="http://schemas.microsoft.com/office/drawing/2014/main" val="1632785325"/>
                    </a:ext>
                  </a:extLst>
                </a:gridCol>
              </a:tblGrid>
              <a:tr h="8331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Rok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Směsný komunální odpad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Papír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Plast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Sklo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Biologicky rozložitelný odpad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2985956"/>
                  </a:ext>
                </a:extLst>
              </a:tr>
              <a:tr h="28483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2014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267,3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20593098"/>
                  </a:ext>
                </a:extLst>
              </a:tr>
              <a:tr h="28483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2015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248,6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133,8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05903738"/>
                  </a:ext>
                </a:extLst>
              </a:tr>
              <a:tr h="28483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2016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258,0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106,1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06318982"/>
                  </a:ext>
                </a:extLst>
              </a:tr>
              <a:tr h="28483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2017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260,6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43236172"/>
                  </a:ext>
                </a:extLst>
              </a:tr>
              <a:tr h="28483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2018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252,5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86965877"/>
                  </a:ext>
                </a:extLst>
              </a:tr>
              <a:tr h="28483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2019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227,4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134,3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23823289"/>
                  </a:ext>
                </a:extLst>
              </a:tr>
              <a:tr h="28483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2020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188,2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187,7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93046180"/>
                  </a:ext>
                </a:extLst>
              </a:tr>
              <a:tr h="28483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2021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149,7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206,0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94227224"/>
                  </a:ext>
                </a:extLst>
              </a:tr>
              <a:tr h="28483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2022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198,4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20121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493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771912" y="766996"/>
            <a:ext cx="4968552" cy="964704"/>
          </a:xfrm>
        </p:spPr>
        <p:txBody>
          <a:bodyPr>
            <a:normAutofit/>
          </a:bodyPr>
          <a:lstStyle/>
          <a:p>
            <a:r>
              <a:rPr lang="cs-CZ" dirty="0"/>
              <a:t>Děkuji za pozornost</a:t>
            </a:r>
          </a:p>
        </p:txBody>
      </p:sp>
      <p:pic>
        <p:nvPicPr>
          <p:cNvPr id="6" name="Picture 2" descr="C:\Users\hlavenkat\Documents\STKO\Prezošky\ORP\20130804_1553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3161892" cy="421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494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D302A2E-8740-4CE7-A4D4-B7B0C74C7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Náklady města v roce 2022</a:t>
            </a:r>
          </a:p>
        </p:txBody>
      </p:sp>
    </p:spTree>
    <p:extLst>
      <p:ext uri="{BB962C8B-B14F-4D97-AF65-F5344CB8AC3E}">
        <p14:creationId xmlns:p14="http://schemas.microsoft.com/office/powerpoint/2010/main" val="3564051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2304256"/>
          </a:xfrm>
        </p:spPr>
        <p:txBody>
          <a:bodyPr>
            <a:normAutofit/>
          </a:bodyPr>
          <a:lstStyle/>
          <a:p>
            <a:r>
              <a:rPr lang="cs-CZ" sz="5400" b="1" dirty="0"/>
              <a:t>Odpady města Nové město pod Smrkem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3717032"/>
            <a:ext cx="7920880" cy="2088232"/>
          </a:xfrm>
        </p:spPr>
        <p:txBody>
          <a:bodyPr>
            <a:noAutofit/>
          </a:bodyPr>
          <a:lstStyle/>
          <a:p>
            <a:r>
              <a:rPr lang="cs-CZ" sz="4400" b="1" dirty="0">
                <a:latin typeface="+mj-lt"/>
                <a:ea typeface="+mj-ea"/>
                <a:cs typeface="+mj-cs"/>
              </a:rPr>
              <a:t>Možnosti inovací v odpadovém hospodářství města</a:t>
            </a:r>
          </a:p>
        </p:txBody>
      </p:sp>
    </p:spTree>
    <p:extLst>
      <p:ext uri="{BB962C8B-B14F-4D97-AF65-F5344CB8AC3E}">
        <p14:creationId xmlns:p14="http://schemas.microsoft.com/office/powerpoint/2010/main" val="2239057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Hierarchie nakládání s odpadem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D0EC14C-DD8B-4DBC-9302-7E7D44EA4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29000"/>
            <a:ext cx="4732813" cy="313310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2D8FB53-37DE-0111-1D54-B92842BC93BE}"/>
              </a:ext>
            </a:extLst>
          </p:cNvPr>
          <p:cNvSpPr txBox="1"/>
          <p:nvPr/>
        </p:nvSpPr>
        <p:spPr>
          <a:xfrm>
            <a:off x="323528" y="2006842"/>
            <a:ext cx="8363272" cy="1331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cs-CZ" sz="2400" dirty="0">
                <a:solidFill>
                  <a:schemeClr val="tx2"/>
                </a:solidFill>
              </a:rPr>
              <a:t>Město je vlastníkem a původcem odpadu, který produkují jeho občané a je povinno dodržovat povinnosti vyplývající ze zákona o odpadech </a:t>
            </a:r>
          </a:p>
        </p:txBody>
      </p:sp>
    </p:spTree>
    <p:extLst>
      <p:ext uri="{BB962C8B-B14F-4D97-AF65-F5344CB8AC3E}">
        <p14:creationId xmlns:p14="http://schemas.microsoft.com/office/powerpoint/2010/main" val="363518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toplusjednicka.cz/sites/default/files/obrazky/2016/02/libanon_05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0" t="34264" r="41271" b="16679"/>
          <a:stretch/>
        </p:blipFill>
        <p:spPr bwMode="auto">
          <a:xfrm>
            <a:off x="2051720" y="1697084"/>
            <a:ext cx="1830167" cy="171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kastler.com.pl/reklama/upload/galeries/min2_108piktogram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2" t="4347" r="31286" b="4071"/>
          <a:stretch/>
        </p:blipFill>
        <p:spPr bwMode="auto">
          <a:xfrm>
            <a:off x="323528" y="1932502"/>
            <a:ext cx="772064" cy="142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1259632" y="2555536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4067944" y="2651478"/>
            <a:ext cx="7920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4982671" y="2359090"/>
            <a:ext cx="2086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B0F0"/>
                </a:solidFill>
              </a:rPr>
              <a:t>358 kg/rok</a:t>
            </a:r>
          </a:p>
        </p:txBody>
      </p:sp>
      <p:pic>
        <p:nvPicPr>
          <p:cNvPr id="5128" name="Picture 8" descr="http://www.super-naradi.cz/fotky9226/fotos/_vyr_27940005_3_popelnice-plastova-240l-MEVA-cer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581128"/>
            <a:ext cx="1151224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jihocesketrideni.cz/image.php?nid=10939&amp;oid=3127605&amp;width=900&amp;height=89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657" y="4685767"/>
            <a:ext cx="1635576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jihocesketrideni.cz/image.php?nid=10939&amp;oid=3127604&amp;width=808&amp;height=8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20" y="4689804"/>
            <a:ext cx="16362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www.jihocesketrideni.cz/image.php?nid=10939&amp;oid=3127606&amp;width=808&amp;height=8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963" y="4771244"/>
            <a:ext cx="163620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Přímá spojnice se šipkou 22"/>
          <p:cNvCxnSpPr>
            <a:endCxn id="35" idx="0"/>
          </p:cNvCxnSpPr>
          <p:nvPr/>
        </p:nvCxnSpPr>
        <p:spPr>
          <a:xfrm>
            <a:off x="6804248" y="3068960"/>
            <a:ext cx="1246461" cy="10505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endCxn id="36" idx="0"/>
          </p:cNvCxnSpPr>
          <p:nvPr/>
        </p:nvCxnSpPr>
        <p:spPr>
          <a:xfrm flipH="1">
            <a:off x="4567961" y="3071844"/>
            <a:ext cx="1516207" cy="10662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endCxn id="37" idx="0"/>
          </p:cNvCxnSpPr>
          <p:nvPr/>
        </p:nvCxnSpPr>
        <p:spPr>
          <a:xfrm flipH="1">
            <a:off x="2866133" y="3068960"/>
            <a:ext cx="2846135" cy="10949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cxnSpLocks/>
            <a:endCxn id="40" idx="0"/>
          </p:cNvCxnSpPr>
          <p:nvPr/>
        </p:nvCxnSpPr>
        <p:spPr>
          <a:xfrm flipH="1">
            <a:off x="1095592" y="3068960"/>
            <a:ext cx="4071752" cy="10949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7236296" y="4119463"/>
            <a:ext cx="16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270 kg/rok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3753548" y="4138071"/>
            <a:ext cx="16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17 kg/rok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2051720" y="4163950"/>
            <a:ext cx="16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9 kg/rok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281179" y="4163950"/>
            <a:ext cx="16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19 kg/rok</a:t>
            </a:r>
          </a:p>
        </p:txBody>
      </p:sp>
      <p:cxnSp>
        <p:nvCxnSpPr>
          <p:cNvPr id="47" name="Přímá spojnice se šipkou 46"/>
          <p:cNvCxnSpPr>
            <a:endCxn id="49" idx="0"/>
          </p:cNvCxnSpPr>
          <p:nvPr/>
        </p:nvCxnSpPr>
        <p:spPr>
          <a:xfrm>
            <a:off x="6392619" y="3086714"/>
            <a:ext cx="0" cy="10772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/>
          <p:cNvSpPr txBox="1"/>
          <p:nvPr/>
        </p:nvSpPr>
        <p:spPr>
          <a:xfrm>
            <a:off x="5578206" y="4163949"/>
            <a:ext cx="16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35 kg/rok</a:t>
            </a:r>
          </a:p>
        </p:txBody>
      </p:sp>
      <p:sp>
        <p:nvSpPr>
          <p:cNvPr id="7" name="Nadpis 2">
            <a:extLst>
              <a:ext uri="{FF2B5EF4-FFF2-40B4-BE49-F238E27FC236}">
                <a16:creationId xmlns:a16="http://schemas.microsoft.com/office/drawing/2014/main" id="{73408848-A348-A4CA-E8E7-FEB117879AA9}"/>
              </a:ext>
            </a:extLst>
          </p:cNvPr>
          <p:cNvSpPr txBox="1">
            <a:spLocks/>
          </p:cNvSpPr>
          <p:nvPr/>
        </p:nvSpPr>
        <p:spPr>
          <a:xfrm>
            <a:off x="107504" y="338328"/>
            <a:ext cx="8928992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/>
              <a:t>Jak je na tom Nové Město pod Smrkem?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35225E6-1821-C21B-F511-0F1330F72E0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4" t="7664" r="5109" b="6153"/>
          <a:stretch/>
        </p:blipFill>
        <p:spPr>
          <a:xfrm>
            <a:off x="5740276" y="4761871"/>
            <a:ext cx="1605584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5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0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2">
            <a:extLst>
              <a:ext uri="{FF2B5EF4-FFF2-40B4-BE49-F238E27FC236}">
                <a16:creationId xmlns:a16="http://schemas.microsoft.com/office/drawing/2014/main" id="{F6D69358-47A7-B2F5-D227-181112782BA3}"/>
              </a:ext>
            </a:extLst>
          </p:cNvPr>
          <p:cNvSpPr txBox="1">
            <a:spLocks/>
          </p:cNvSpPr>
          <p:nvPr/>
        </p:nvSpPr>
        <p:spPr>
          <a:xfrm>
            <a:off x="107504" y="338328"/>
            <a:ext cx="8928992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/>
              <a:t>Jak je na tom Nové Město pod Smrkem?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289E307-E211-215A-5A1D-7B43FF634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2132856"/>
            <a:ext cx="871537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98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Proč je nutné dostat materiálově využitelné odpady ze SKO?</a:t>
            </a:r>
          </a:p>
        </p:txBody>
      </p:sp>
      <p:sp>
        <p:nvSpPr>
          <p:cNvPr id="6" name="Zástupný obsah 1">
            <a:extLst>
              <a:ext uri="{FF2B5EF4-FFF2-40B4-BE49-F238E27FC236}">
                <a16:creationId xmlns:a16="http://schemas.microsoft.com/office/drawing/2014/main" id="{C6423212-A751-4B0A-AB8F-96E5D0750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132856"/>
            <a:ext cx="8568951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dirty="0"/>
              <a:t>Snížení množství směsného odpadu a nárůst materiálově využitelných odpadů je důležitou změnou pro budoucí náklady obce na odpadové hospodářství!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Od roku 2030 bude platit zákaz skládkování směsného odpadu. V horizontu pár let se navýší náklady na skládkování o několik set za 1 tunu odpadu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Obce, které budou plnit snižovat množství SKO, nepocítí výrazný nárůst nákladů na skládkování!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Nepředpokládá se, že ZEVO by bylo výrazně levnější.</a:t>
            </a:r>
          </a:p>
        </p:txBody>
      </p:sp>
    </p:spTree>
    <p:extLst>
      <p:ext uri="{BB962C8B-B14F-4D97-AF65-F5344CB8AC3E}">
        <p14:creationId xmlns:p14="http://schemas.microsoft.com/office/powerpoint/2010/main" val="3797114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95536" y="2564904"/>
            <a:ext cx="8352928" cy="3373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Sazba základní složky poplatku je stanovena tak, aby docházelo k odklonu odpadu od skládkování směrem ke způsobům využití v souladu s </a:t>
            </a:r>
            <a:r>
              <a:rPr lang="cs-CZ" sz="2400" b="1" dirty="0"/>
              <a:t>hierarchií nakládání s odpadem</a:t>
            </a:r>
            <a:r>
              <a:rPr lang="cs-CZ" sz="2400" dirty="0"/>
              <a:t>. 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336FFA1-452F-45CF-8041-FCA6F4F7C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Vývoj skládkovacího poplatku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9D692B03-2FBB-45C1-9B43-6F441BBBE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403953"/>
              </p:ext>
            </p:extLst>
          </p:nvPr>
        </p:nvGraphicFramePr>
        <p:xfrm>
          <a:off x="251292" y="4077072"/>
          <a:ext cx="8641416" cy="2258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1416">
                  <a:extLst>
                    <a:ext uri="{9D8B030D-6E8A-4147-A177-3AD203B41FA5}">
                      <a16:colId xmlns:a16="http://schemas.microsoft.com/office/drawing/2014/main" val="88935889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92209466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55105829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43803195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3029203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43511594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72852587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95353562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86739493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64409780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249009835"/>
                    </a:ext>
                  </a:extLst>
                </a:gridCol>
              </a:tblGrid>
              <a:tr h="3295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Poplatkové období v roce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384754"/>
                  </a:ext>
                </a:extLst>
              </a:tr>
              <a:tr h="806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Dílčí základ poplatku za ukládání</a:t>
                      </a:r>
                      <a:endParaRPr lang="cs-CZ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(Kč/t)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2021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2022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2023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2024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2025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2026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2027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2028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2030 a dále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5552262"/>
                  </a:ext>
                </a:extLst>
              </a:tr>
              <a:tr h="6795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využitelného odpadu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800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900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1000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1250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1500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1600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1700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1800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93573128"/>
                  </a:ext>
                </a:extLst>
              </a:tr>
              <a:tr h="3487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zbytkového odpadu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j-lt"/>
                        </a:rPr>
                        <a:t>500</a:t>
                      </a:r>
                      <a:endParaRPr lang="cs-CZ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j-lt"/>
                        </a:rPr>
                        <a:t>500</a:t>
                      </a:r>
                      <a:endParaRPr lang="cs-CZ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j-lt"/>
                        </a:rPr>
                        <a:t>500</a:t>
                      </a:r>
                      <a:endParaRPr lang="cs-CZ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j-lt"/>
                        </a:rPr>
                        <a:t>500</a:t>
                      </a:r>
                      <a:endParaRPr lang="cs-CZ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j-lt"/>
                        </a:rPr>
                        <a:t>500</a:t>
                      </a:r>
                      <a:endParaRPr lang="cs-CZ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600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600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700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</a:rPr>
                        <a:t>800</a:t>
                      </a:r>
                      <a:endParaRPr lang="cs-CZ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31711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823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F6ED5F-43C0-45B8-BE0E-7426900D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9254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/>
              <a:t>Vývoj skládkovacího poplatku</a:t>
            </a:r>
            <a:endParaRPr lang="cs-CZ" sz="4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A0ACCA-A617-4DB0-8314-38BD9ADA1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56992"/>
            <a:ext cx="8507288" cy="1905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Obec platí do určitého množství využitelných odpadů uložených na skládku v kalendářním roce na občana nižší částku za tunu.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E629098B-299F-47FF-9CAE-1E6A2AFC26D7}"/>
              </a:ext>
            </a:extLst>
          </p:cNvPr>
          <p:cNvGraphicFramePr>
            <a:graphicFrameLocks noGrp="1"/>
          </p:cNvGraphicFramePr>
          <p:nvPr/>
        </p:nvGraphicFramePr>
        <p:xfrm>
          <a:off x="251292" y="5046093"/>
          <a:ext cx="8641416" cy="1579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1416">
                  <a:extLst>
                    <a:ext uri="{9D8B030D-6E8A-4147-A177-3AD203B41FA5}">
                      <a16:colId xmlns:a16="http://schemas.microsoft.com/office/drawing/2014/main" val="88935889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92209466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55105829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43803195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3029203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43511594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72852587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95353562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86739493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64409780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249009835"/>
                    </a:ext>
                  </a:extLst>
                </a:gridCol>
              </a:tblGrid>
              <a:tr h="3295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Poplatkové období v roce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384754"/>
                  </a:ext>
                </a:extLst>
              </a:tr>
              <a:tr h="806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Dílčí základ poplatku za ukládání</a:t>
                      </a:r>
                      <a:endParaRPr lang="cs-CZ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(Kč/t)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2021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2022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2023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2024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2025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2026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2027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2028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2030 a dále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5552262"/>
                  </a:ext>
                </a:extLst>
              </a:tr>
              <a:tr h="3487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zbytkového odpadu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500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500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500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500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500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700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800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31711250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F1FCB785-A709-4DFE-A76E-0D9950A18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902079"/>
              </p:ext>
            </p:extLst>
          </p:nvPr>
        </p:nvGraphicFramePr>
        <p:xfrm>
          <a:off x="395536" y="2204864"/>
          <a:ext cx="8229601" cy="759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4482">
                  <a:extLst>
                    <a:ext uri="{9D8B030D-6E8A-4147-A177-3AD203B41FA5}">
                      <a16:colId xmlns:a16="http://schemas.microsoft.com/office/drawing/2014/main" val="1389270979"/>
                    </a:ext>
                  </a:extLst>
                </a:gridCol>
                <a:gridCol w="735726">
                  <a:extLst>
                    <a:ext uri="{9D8B030D-6E8A-4147-A177-3AD203B41FA5}">
                      <a16:colId xmlns:a16="http://schemas.microsoft.com/office/drawing/2014/main" val="36652669"/>
                    </a:ext>
                  </a:extLst>
                </a:gridCol>
                <a:gridCol w="684703">
                  <a:extLst>
                    <a:ext uri="{9D8B030D-6E8A-4147-A177-3AD203B41FA5}">
                      <a16:colId xmlns:a16="http://schemas.microsoft.com/office/drawing/2014/main" val="3412691376"/>
                    </a:ext>
                  </a:extLst>
                </a:gridCol>
                <a:gridCol w="684703">
                  <a:extLst>
                    <a:ext uri="{9D8B030D-6E8A-4147-A177-3AD203B41FA5}">
                      <a16:colId xmlns:a16="http://schemas.microsoft.com/office/drawing/2014/main" val="4139748441"/>
                    </a:ext>
                  </a:extLst>
                </a:gridCol>
                <a:gridCol w="684703">
                  <a:extLst>
                    <a:ext uri="{9D8B030D-6E8A-4147-A177-3AD203B41FA5}">
                      <a16:colId xmlns:a16="http://schemas.microsoft.com/office/drawing/2014/main" val="1841911965"/>
                    </a:ext>
                  </a:extLst>
                </a:gridCol>
                <a:gridCol w="684703">
                  <a:extLst>
                    <a:ext uri="{9D8B030D-6E8A-4147-A177-3AD203B41FA5}">
                      <a16:colId xmlns:a16="http://schemas.microsoft.com/office/drawing/2014/main" val="441867144"/>
                    </a:ext>
                  </a:extLst>
                </a:gridCol>
                <a:gridCol w="607344">
                  <a:extLst>
                    <a:ext uri="{9D8B030D-6E8A-4147-A177-3AD203B41FA5}">
                      <a16:colId xmlns:a16="http://schemas.microsoft.com/office/drawing/2014/main" val="4018554707"/>
                    </a:ext>
                  </a:extLst>
                </a:gridCol>
                <a:gridCol w="758769">
                  <a:extLst>
                    <a:ext uri="{9D8B030D-6E8A-4147-A177-3AD203B41FA5}">
                      <a16:colId xmlns:a16="http://schemas.microsoft.com/office/drawing/2014/main" val="3839153227"/>
                    </a:ext>
                  </a:extLst>
                </a:gridCol>
                <a:gridCol w="684703">
                  <a:extLst>
                    <a:ext uri="{9D8B030D-6E8A-4147-A177-3AD203B41FA5}">
                      <a16:colId xmlns:a16="http://schemas.microsoft.com/office/drawing/2014/main" val="2986861645"/>
                    </a:ext>
                  </a:extLst>
                </a:gridCol>
                <a:gridCol w="679765">
                  <a:extLst>
                    <a:ext uri="{9D8B030D-6E8A-4147-A177-3AD203B41FA5}">
                      <a16:colId xmlns:a16="http://schemas.microsoft.com/office/drawing/2014/main" val="569555676"/>
                    </a:ext>
                  </a:extLst>
                </a:gridCol>
              </a:tblGrid>
              <a:tr h="1705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 Rok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2021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2022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2023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2024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2025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2026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2027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2028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2029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7016733"/>
                  </a:ext>
                </a:extLst>
              </a:tr>
              <a:tr h="349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Množství odpadu na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obyvatele v tunách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0,2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0,19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0,18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0,17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0,16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0,15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0,14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0,13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0,12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33523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974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1813</TotalTime>
  <Words>1927</Words>
  <Application>Microsoft Office PowerPoint</Application>
  <PresentationFormat>Předvádění na obrazovce (4:3)</PresentationFormat>
  <Paragraphs>915</Paragraphs>
  <Slides>25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Candara</vt:lpstr>
      <vt:lpstr>Symbol</vt:lpstr>
      <vt:lpstr>Vlnění</vt:lpstr>
      <vt:lpstr>Zatímní práce MOH</vt:lpstr>
      <vt:lpstr>Co bude následovat</vt:lpstr>
      <vt:lpstr>Odpady města Nové město pod Smrkem</vt:lpstr>
      <vt:lpstr>Hierarchie nakládání s odpadem</vt:lpstr>
      <vt:lpstr>Prezentace aplikace PowerPoint</vt:lpstr>
      <vt:lpstr>Prezentace aplikace PowerPoint</vt:lpstr>
      <vt:lpstr>Proč je nutné dostat materiálově využitelné odpady ze SKO?</vt:lpstr>
      <vt:lpstr>Vývoj skládkovacího poplatku</vt:lpstr>
      <vt:lpstr>Vývoj skládkovacího poplatku</vt:lpstr>
      <vt:lpstr>Náklady na skládkování odpadu</vt:lpstr>
      <vt:lpstr>Třídící cíle a NMpS</vt:lpstr>
      <vt:lpstr>Co bude pokud město nebude řešit  své odpadové hospodářství…</vt:lpstr>
      <vt:lpstr>… a pokud se podaří snížit produkci SKO?</vt:lpstr>
      <vt:lpstr>Co je vlastně v černé popelnici?</vt:lpstr>
      <vt:lpstr>Door-to-door systém svozu</vt:lpstr>
      <vt:lpstr>Rozpočet optimalizace - souhrn</vt:lpstr>
      <vt:lpstr>Rozpočet optimalizace</vt:lpstr>
      <vt:lpstr>Harmonogram DTD</vt:lpstr>
      <vt:lpstr>NAŠE VÝSLEDKY</vt:lpstr>
      <vt:lpstr>Židlochovice (3 679 obyvatel)</vt:lpstr>
      <vt:lpstr>Židlochovice (3 679 obyvatel)</vt:lpstr>
      <vt:lpstr>Velké Opatovice (3 536obyvatel)</vt:lpstr>
      <vt:lpstr>Velké Opatovice (3 536obyvatel)</vt:lpstr>
      <vt:lpstr>Děkuji za pozornost</vt:lpstr>
      <vt:lpstr>Náklady města v roce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ISNO KTS</dc:title>
  <dc:creator>Tomáš Hlavenka</dc:creator>
  <cp:lastModifiedBy>Daniela Baráková</cp:lastModifiedBy>
  <cp:revision>145</cp:revision>
  <dcterms:created xsi:type="dcterms:W3CDTF">2015-08-31T14:19:22Z</dcterms:created>
  <dcterms:modified xsi:type="dcterms:W3CDTF">2023-03-08T11:24:03Z</dcterms:modified>
</cp:coreProperties>
</file>