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1" r:id="rId6"/>
    <p:sldId id="262" r:id="rId7"/>
    <p:sldId id="268" r:id="rId8"/>
    <p:sldId id="267" r:id="rId9"/>
    <p:sldId id="263" r:id="rId10"/>
    <p:sldId id="264" r:id="rId11"/>
    <p:sldId id="269" r:id="rId12"/>
    <p:sldId id="265" r:id="rId1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38928-83F2-40BF-8A9A-F8E3E3EF3E11}" type="datetimeFigureOut">
              <a:rPr lang="cs-CZ" smtClean="0"/>
              <a:t>12.03.2019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5A8C7-6FAE-4913-B1C3-6644295DE4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3528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control" Target="../activeX/activeX2.xml"/><Relationship Id="rId7" Type="http://schemas.openxmlformats.org/officeDocument/2006/relationships/image" Target="../media/image3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61474" y="1034219"/>
            <a:ext cx="8373978" cy="4355928"/>
          </a:xfrm>
        </p:spPr>
        <p:txBody>
          <a:bodyPr/>
          <a:lstStyle/>
          <a:p>
            <a:pPr algn="l"/>
            <a:r>
              <a:rPr lang="cs-CZ" sz="5400" dirty="0"/>
              <a:t>Pilotní ověření implementace systému sociálního bydlení na lokální úrovni v obci Veselíčko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09671" y="5871412"/>
            <a:ext cx="8045373" cy="786062"/>
          </a:xfrm>
        </p:spPr>
        <p:txBody>
          <a:bodyPr/>
          <a:lstStyle/>
          <a:p>
            <a:r>
              <a:rPr lang="cs-CZ" dirty="0"/>
              <a:t>Registrační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číslo</a:t>
            </a:r>
            <a:r>
              <a:rPr lang="cs-CZ" dirty="0"/>
              <a:t>: CZ.03.2.63/0.0/0.0/16_128/0006203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9035">
            <a:off x="8513952" y="129574"/>
            <a:ext cx="3482183" cy="2932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1965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455" y="3511835"/>
            <a:ext cx="3518568" cy="263892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 05: Vzdělávání sociálních pracovníků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82317" y="2053389"/>
            <a:ext cx="5693138" cy="4363453"/>
          </a:xfrm>
        </p:spPr>
        <p:txBody>
          <a:bodyPr>
            <a:normAutofit/>
          </a:bodyPr>
          <a:lstStyle/>
          <a:p>
            <a:r>
              <a:rPr lang="cs-CZ" dirty="0"/>
              <a:t>V rámci aktivity proběhne vzdělávání sociálního pracovníka ve vybrané problematice související s tématy sociálního bydlení, sociálního vyloučení, ohrožení bytovou nouzí, řešené zadluženosti apod.</a:t>
            </a:r>
          </a:p>
          <a:p>
            <a:r>
              <a:rPr lang="cs-CZ" dirty="0"/>
              <a:t>Výstupy: Počet osob zahrnutých do vzdělávání: 1 sociální pracovník.</a:t>
            </a:r>
          </a:p>
          <a:p>
            <a:r>
              <a:rPr lang="cs-CZ" dirty="0"/>
              <a:t>Počet osob účastnících se zahraniční cesty: 2 (sociální pracovník/garant lokální koncepce a zástupce obce v oblasti sociálního bydlení Výstupem bude zpráva ze zahraniční cesty.</a:t>
            </a:r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43353" y="1159149"/>
            <a:ext cx="3283952" cy="2462964"/>
          </a:xfrm>
        </p:spPr>
      </p:pic>
    </p:spTree>
    <p:extLst>
      <p:ext uri="{BB962C8B-B14F-4D97-AF65-F5344CB8AC3E}">
        <p14:creationId xmlns:p14="http://schemas.microsoft.com/office/powerpoint/2010/main" val="1866709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993140" y="128385"/>
            <a:ext cx="10178322" cy="1492132"/>
          </a:xfrm>
        </p:spPr>
        <p:txBody>
          <a:bodyPr/>
          <a:lstStyle/>
          <a:p>
            <a:r>
              <a:rPr lang="cs-CZ" dirty="0"/>
              <a:t>Bytový dům č.7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0" y="1252989"/>
            <a:ext cx="3373397" cy="2531530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00" y="996371"/>
            <a:ext cx="2211149" cy="3619500"/>
          </a:xfr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5150" y="999280"/>
            <a:ext cx="5555827" cy="416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36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 06: Evaluace projektu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Výstupem </a:t>
            </a:r>
          </a:p>
          <a:p>
            <a:r>
              <a:rPr lang="cs-CZ" dirty="0"/>
              <a:t>bude Evaluační studie složená ze zprávy průběžné a zprávy závěrečné.</a:t>
            </a:r>
          </a:p>
          <a:p>
            <a:r>
              <a:rPr lang="cs-CZ" dirty="0"/>
              <a:t>Tato aktivita bude realizována prostřednictvím externího dodavatele vybraného na základě</a:t>
            </a:r>
          </a:p>
          <a:p>
            <a:r>
              <a:rPr lang="cs-CZ" dirty="0"/>
              <a:t>výběrového řízení.</a:t>
            </a:r>
          </a:p>
        </p:txBody>
      </p:sp>
    </p:spTree>
    <p:extLst>
      <p:ext uri="{BB962C8B-B14F-4D97-AF65-F5344CB8AC3E}">
        <p14:creationId xmlns:p14="http://schemas.microsoft.com/office/powerpoint/2010/main" val="892347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382385"/>
            <a:ext cx="10676020" cy="724520"/>
          </a:xfrm>
        </p:spPr>
        <p:txBody>
          <a:bodyPr>
            <a:normAutofit fontScale="90000"/>
          </a:bodyPr>
          <a:lstStyle/>
          <a:p>
            <a:r>
              <a:rPr lang="cs-CZ" sz="5400" dirty="0"/>
              <a:t>Anotace projektu: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02378" y="1524001"/>
            <a:ext cx="9074332" cy="49088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2400" dirty="0"/>
              <a:t>Projekt se zaměří na vytvoření a ověření koncepce sociálního bydlení v obci Veselíčko. Dalším záměrem bude vytvořit a v obci provozovat sociální službu. V rámci projektu bude zpracována Analýza potřeb sociálního bydlení a Analýza technických nároků rozvoje sociálního bydlení s cílem získat informace a podklady pro zpracování a pilotáž Lokální koncepce sociálního bydlení v obci Veselíčko. Projekt ověří navržená kritéria výběru cílových skupin a nové metody sociální práce v oblasti bydlení. </a:t>
            </a: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&amp;quot"/>
              </a:rPr>
              <a:t>Registrační číslo </a:t>
            </a:r>
            <a:endParaRPr kumimoji="0" lang="cs-CZ" altLang="cs-CZ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&amp;quot"/>
              </a:rPr>
              <a:t>Název projektu </a:t>
            </a:r>
            <a:endParaRPr kumimoji="0" lang="cs-CZ" altLang="cs-CZ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&amp;quot"/>
              </a:rPr>
              <a:t>Stav </a:t>
            </a:r>
            <a:endParaRPr kumimoji="0" lang="cs-CZ" altLang="cs-CZ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72" name="HTMLText12" r:id="rId2" imgW="914400" imgH="228600"/>
        </mc:Choice>
        <mc:Fallback>
          <p:control name="HTMLText12" r:id="rId2" imgW="914400" imgH="228600">
            <p:pic>
              <p:nvPicPr>
                <p:cNvPr id="21" name="HTMLText1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3" name="HTMLText13" r:id="rId3" imgW="914400" imgH="228600"/>
        </mc:Choice>
        <mc:Fallback>
          <p:control name="HTMLText13" r:id="rId3" imgW="914400" imgH="228600">
            <p:pic>
              <p:nvPicPr>
                <p:cNvPr id="22" name="HTMLText1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4" name="HTMLText14" r:id="rId4" imgW="914400" imgH="228600"/>
        </mc:Choice>
        <mc:Fallback>
          <p:control name="HTMLText14" r:id="rId4" imgW="914400" imgH="228600">
            <p:pic>
              <p:nvPicPr>
                <p:cNvPr id="23" name="HTMLText1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34907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40562"/>
          </a:xfrm>
        </p:spPr>
        <p:txBody>
          <a:bodyPr>
            <a:normAutofit fontScale="90000"/>
          </a:bodyPr>
          <a:lstStyle/>
          <a:p>
            <a:r>
              <a:rPr lang="cs-CZ" dirty="0"/>
              <a:t>Stav realizace - termíny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572126"/>
            <a:ext cx="10178322" cy="4355593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Projekt v plné (fyzické i finanční) realizaci</a:t>
            </a:r>
          </a:p>
          <a:p>
            <a:r>
              <a:rPr 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Skutečné datum zahájení: 1.5.2017</a:t>
            </a:r>
          </a:p>
          <a:p>
            <a:r>
              <a:rPr 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Skutečné datum ukončení fyzické realizace projektu: 30.4.2020</a:t>
            </a:r>
            <a:r>
              <a:rPr lang="cs-CZ" sz="2800" dirty="0"/>
              <a:t> </a:t>
            </a:r>
          </a:p>
          <a:p>
            <a:endParaRPr lang="cs-CZ" sz="2800" dirty="0"/>
          </a:p>
          <a:p>
            <a:r>
              <a:rPr lang="cs-CZ" sz="2800" dirty="0"/>
              <a:t>Stav realizace </a:t>
            </a:r>
            <a:endParaRPr lang="cs-CZ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197851"/>
              </p:ext>
            </p:extLst>
          </p:nvPr>
        </p:nvGraphicFramePr>
        <p:xfrm>
          <a:off x="1517150" y="4357601"/>
          <a:ext cx="8511754" cy="853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7052">
                  <a:extLst>
                    <a:ext uri="{9D8B030D-6E8A-4147-A177-3AD203B41FA5}">
                      <a16:colId xmlns:a16="http://schemas.microsoft.com/office/drawing/2014/main" val="1546215872"/>
                    </a:ext>
                  </a:extLst>
                </a:gridCol>
                <a:gridCol w="3404702">
                  <a:extLst>
                    <a:ext uri="{9D8B030D-6E8A-4147-A177-3AD203B41FA5}">
                      <a16:colId xmlns:a16="http://schemas.microsoft.com/office/drawing/2014/main" val="3006579214"/>
                    </a:ext>
                  </a:extLst>
                </a:gridCol>
              </a:tblGrid>
              <a:tr h="853496"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61%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39%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877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886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1678" y="382386"/>
            <a:ext cx="10178322" cy="1672838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KA 01 Tvorba analýz </a:t>
            </a:r>
            <a:r>
              <a:rPr lang="cs-CZ" sz="4000" dirty="0"/>
              <a:t>pro zpracování Lokální koncepce sociálního bydlení v obci Veselíčko </a:t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2270876"/>
            <a:ext cx="5646427" cy="3985546"/>
          </a:xfrm>
        </p:spPr>
        <p:txBody>
          <a:bodyPr/>
          <a:lstStyle/>
          <a:p>
            <a:pPr algn="just"/>
            <a:endParaRPr lang="cs-CZ" dirty="0"/>
          </a:p>
          <a:p>
            <a:pPr algn="just"/>
            <a:r>
              <a:rPr lang="cs-CZ" dirty="0">
                <a:solidFill>
                  <a:schemeClr val="tx1"/>
                </a:solidFill>
              </a:rPr>
              <a:t>V rámci aktivity vznikly jako podklad pro lokální koncepci soc. bydlení dvě analýzy, které poskytují ověřené informace pro nastavení jednotlivých forem soc. bydlení.</a:t>
            </a:r>
          </a:p>
          <a:p>
            <a:pPr marL="0" indent="0" algn="just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cs-CZ" b="1" dirty="0">
                <a:solidFill>
                  <a:schemeClr val="tx1"/>
                </a:solidFill>
              </a:rPr>
              <a:t>Výstupy:</a:t>
            </a:r>
          </a:p>
          <a:p>
            <a:pPr algn="just"/>
            <a:r>
              <a:rPr lang="cs-CZ" dirty="0">
                <a:solidFill>
                  <a:schemeClr val="tx1"/>
                </a:solidFill>
              </a:rPr>
              <a:t>Analýza potřeb soc. bydlení </a:t>
            </a:r>
          </a:p>
          <a:p>
            <a:pPr algn="just"/>
            <a:r>
              <a:rPr lang="cs-CZ" dirty="0">
                <a:solidFill>
                  <a:schemeClr val="tx1"/>
                </a:solidFill>
              </a:rPr>
              <a:t>Analýza technických nároků rozvoje soc. bydlení.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846" y="2289320"/>
            <a:ext cx="2217211" cy="31221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842" y="2270876"/>
            <a:ext cx="2201229" cy="315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29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903616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KA 02: Tvorba Lokální koncepce sociálního bydlení v obci Veselíčko (LKSB) a podpůrných strategických a metodických podkladů</a:t>
            </a:r>
            <a:br>
              <a:rPr lang="cs-CZ" sz="3600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2286001"/>
            <a:ext cx="7010006" cy="35935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Je vytvořena LKSB, která poskytující strategický rámec, na jejímž základě je realizováno pilotního testování systému soc. bydlení na lokální úrovni.</a:t>
            </a:r>
          </a:p>
          <a:p>
            <a:pPr marL="0" indent="0">
              <a:buNone/>
            </a:pPr>
            <a:endParaRPr lang="cs-CZ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r>
              <a:rPr lang="cs-CZ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Výstupy: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Lokální koncepce sociálního bydlení v obci Veselíčko.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656" y="2286001"/>
            <a:ext cx="2423839" cy="360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47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KA 03: Pilotní ověření Lokální koncepce sociálního bydlení v obci Veselíčko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7300" y="1524000"/>
            <a:ext cx="4800600" cy="438150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cs-CZ" dirty="0">
                <a:solidFill>
                  <a:schemeClr val="tx1"/>
                </a:solidFill>
              </a:rPr>
              <a:t>a) Nastavení systému výběru osob v rámci cílových skupin v účasti na sociálním bydlení. Jsou formulována kritéria hodnocení a metodika výběru osob (CS) při poskytování sociálního bydlení.  Tato kritéria a metodika jsou nyní ověřována při práci s 5 osobami</a:t>
            </a:r>
          </a:p>
          <a:p>
            <a:pPr marL="0" indent="0" algn="just">
              <a:buNone/>
            </a:pPr>
            <a:r>
              <a:rPr lang="cs-CZ" dirty="0">
                <a:solidFill>
                  <a:schemeClr val="tx1"/>
                </a:solidFill>
              </a:rPr>
              <a:t>b) Nastavování metod sociální práce s cílovou skupinou v oblasti bydlení.</a:t>
            </a:r>
          </a:p>
          <a:p>
            <a:pPr marL="0" indent="0" algn="just">
              <a:buNone/>
            </a:pPr>
            <a:r>
              <a:rPr lang="cs-CZ" dirty="0">
                <a:solidFill>
                  <a:schemeClr val="tx1"/>
                </a:solidFill>
              </a:rPr>
              <a:t>c) Nastavování metod programu prevence ztráty bydlení.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Výstupy: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Výstupem aktivity bude implementovaná Lokální koncepce sociálního bydlení v obci Veselíčko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745" y="1524000"/>
            <a:ext cx="4800600" cy="3284140"/>
          </a:xfrm>
        </p:spPr>
      </p:pic>
      <p:sp>
        <p:nvSpPr>
          <p:cNvPr id="6" name="TextovéPole 5"/>
          <p:cNvSpPr txBox="1"/>
          <p:nvPr/>
        </p:nvSpPr>
        <p:spPr>
          <a:xfrm>
            <a:off x="6760745" y="5033554"/>
            <a:ext cx="4720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Ověření LKSB se věnuje i Bytová, sociální a zdravotní komise. Setkání a1 měsíc.</a:t>
            </a:r>
          </a:p>
        </p:txBody>
      </p:sp>
    </p:spTree>
    <p:extLst>
      <p:ext uri="{BB962C8B-B14F-4D97-AF65-F5344CB8AC3E}">
        <p14:creationId xmlns:p14="http://schemas.microsoft.com/office/powerpoint/2010/main" val="2812656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84941"/>
          </a:xfrm>
        </p:spPr>
        <p:txBody>
          <a:bodyPr/>
          <a:lstStyle/>
          <a:p>
            <a:r>
              <a:rPr lang="cs-CZ" dirty="0"/>
              <a:t>Nájemní smlouva, Harmonogram 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5" y="1455025"/>
            <a:ext cx="5544383" cy="4011055"/>
          </a:xfrm>
          <a:prstGeom prst="rect">
            <a:avLst/>
          </a:prstGeom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0" y="1363585"/>
            <a:ext cx="5140960" cy="434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3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Přednášková činnost, workshop,</a:t>
            </a:r>
            <a:br>
              <a:rPr lang="cs-CZ" dirty="0"/>
            </a:br>
            <a:r>
              <a:rPr lang="cs-CZ" dirty="0"/>
              <a:t>propagace projektu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388" y="1874516"/>
            <a:ext cx="3345180" cy="1943100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48" y="4026540"/>
            <a:ext cx="3652520" cy="256641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040" y="1874516"/>
            <a:ext cx="3078480" cy="454660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"/>
          <a:stretch/>
        </p:blipFill>
        <p:spPr>
          <a:xfrm>
            <a:off x="4982938" y="1874516"/>
            <a:ext cx="3238741" cy="454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20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04731"/>
          </a:xfrm>
        </p:spPr>
        <p:txBody>
          <a:bodyPr/>
          <a:lstStyle/>
          <a:p>
            <a:r>
              <a:rPr lang="pl-PL" dirty="0"/>
              <a:t>KA 04: Spolupráce s MPSV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684421"/>
            <a:ext cx="9817375" cy="4796590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Zahrnuje především sdílení dat o úspěšnosti a účinnosti aplikovaných postupů, dalších evaluací a zpráv o realizaci projektu.</a:t>
            </a:r>
          </a:p>
          <a:p>
            <a:pPr algn="just"/>
            <a:r>
              <a:rPr lang="pl-PL" dirty="0"/>
              <a:t>Výstupy:</a:t>
            </a:r>
          </a:p>
          <a:p>
            <a:pPr marL="0" indent="0" algn="just">
              <a:buNone/>
            </a:pPr>
            <a:r>
              <a:rPr lang="pl-PL" dirty="0"/>
              <a:t>- Způsoby vyhodnocování úspěšnosti modelů sociálního bydlení</a:t>
            </a:r>
          </a:p>
          <a:p>
            <a:pPr marL="0" indent="0" algn="just">
              <a:buNone/>
            </a:pPr>
            <a:r>
              <a:rPr lang="pl-PL" dirty="0"/>
              <a:t>- Multidisciplinární spolupráce</a:t>
            </a:r>
          </a:p>
          <a:p>
            <a:pPr marL="0" indent="0" algn="just">
              <a:buNone/>
            </a:pPr>
            <a:r>
              <a:rPr lang="pl-PL" dirty="0"/>
              <a:t>- Kazuistiky v oblasti sociálního bydlení</a:t>
            </a:r>
          </a:p>
          <a:p>
            <a:pPr marL="0" indent="0" algn="just">
              <a:buNone/>
            </a:pPr>
            <a:r>
              <a:rPr lang="pl-PL" dirty="0"/>
              <a:t>- Příklady dobré / špatné praxe</a:t>
            </a:r>
          </a:p>
          <a:p>
            <a:pPr marL="0" indent="0" algn="just">
              <a:buNone/>
            </a:pPr>
            <a:r>
              <a:rPr lang="pl-PL" dirty="0"/>
              <a:t>- Způsoby a potřeby vzdělávání sociálního pracovníka ve vztahu k systému sociálního bydlení</a:t>
            </a:r>
          </a:p>
          <a:p>
            <a:pPr marL="0" indent="0" algn="just">
              <a:buNone/>
            </a:pPr>
            <a:r>
              <a:rPr lang="pl-PL" dirty="0"/>
              <a:t>- Komplexní zhodnocení fungování systému sociálního bydlení v obci</a:t>
            </a:r>
          </a:p>
          <a:p>
            <a:pPr marL="0" indent="0" algn="just">
              <a:buNone/>
            </a:pPr>
            <a:r>
              <a:rPr lang="pl-PL" dirty="0"/>
              <a:t>- Statistická data obce z oblasti sociálního bydlení.</a:t>
            </a:r>
          </a:p>
        </p:txBody>
      </p:sp>
    </p:spTree>
    <p:extLst>
      <p:ext uri="{BB962C8B-B14F-4D97-AF65-F5344CB8AC3E}">
        <p14:creationId xmlns:p14="http://schemas.microsoft.com/office/powerpoint/2010/main" val="2745782387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Značka</Template>
  <TotalTime>191</TotalTime>
  <Words>547</Words>
  <Application>Microsoft Office PowerPoint</Application>
  <PresentationFormat>Širokoúhlá obrazovka</PresentationFormat>
  <Paragraphs>57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&amp;quot</vt:lpstr>
      <vt:lpstr>Arial</vt:lpstr>
      <vt:lpstr>Calibri</vt:lpstr>
      <vt:lpstr>Gill Sans MT</vt:lpstr>
      <vt:lpstr>Impact</vt:lpstr>
      <vt:lpstr>Badge</vt:lpstr>
      <vt:lpstr>Pilotní ověření implementace systému sociálního bydlení na lokální úrovni v obci Veselíčko</vt:lpstr>
      <vt:lpstr>Anotace projektu: </vt:lpstr>
      <vt:lpstr>Stav realizace - termíny</vt:lpstr>
      <vt:lpstr>KA 01 Tvorba analýz pro zpracování Lokální koncepce sociálního bydlení v obci Veselíčko  </vt:lpstr>
      <vt:lpstr>KA 02: Tvorba Lokální koncepce sociálního bydlení v obci Veselíčko (LKSB) a podpůrných strategických a metodických podkladů </vt:lpstr>
      <vt:lpstr>KA 03: Pilotní ověření Lokální koncepce sociálního bydlení v obci Veselíčko</vt:lpstr>
      <vt:lpstr>Nájemní smlouva, Harmonogram </vt:lpstr>
      <vt:lpstr>Přednášková činnost, workshop, propagace projektu</vt:lpstr>
      <vt:lpstr>KA 04: Spolupráce s MPSV</vt:lpstr>
      <vt:lpstr>KA 05: Vzdělávání sociálních pracovníků</vt:lpstr>
      <vt:lpstr>Bytový dům č.7</vt:lpstr>
      <vt:lpstr>KA 06: Evaluace projektu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Pilotní ověření implementace systému sociálního bydlení na lokální úrovni v obci Veselíčko</dc:title>
  <dc:creator>Panáková Alžběta</dc:creator>
  <cp:lastModifiedBy>Obec Veselicko</cp:lastModifiedBy>
  <cp:revision>21</cp:revision>
  <cp:lastPrinted>2019-03-06T11:58:51Z</cp:lastPrinted>
  <dcterms:created xsi:type="dcterms:W3CDTF">2019-03-05T20:06:53Z</dcterms:created>
  <dcterms:modified xsi:type="dcterms:W3CDTF">2019-03-12T09:30:22Z</dcterms:modified>
</cp:coreProperties>
</file>